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9" r:id="rId3"/>
    <p:sldId id="261" r:id="rId4"/>
    <p:sldId id="262" r:id="rId5"/>
    <p:sldId id="265" r:id="rId6"/>
    <p:sldId id="269" r:id="rId7"/>
    <p:sldId id="266" r:id="rId8"/>
    <p:sldId id="273" r:id="rId9"/>
    <p:sldId id="267" r:id="rId10"/>
    <p:sldId id="272" r:id="rId11"/>
    <p:sldId id="274" r:id="rId12"/>
    <p:sldId id="271" r:id="rId13"/>
    <p:sldId id="295" r:id="rId14"/>
    <p:sldId id="297" r:id="rId15"/>
    <p:sldId id="296" r:id="rId16"/>
    <p:sldId id="275" r:id="rId17"/>
    <p:sldId id="277" r:id="rId18"/>
    <p:sldId id="299" r:id="rId19"/>
    <p:sldId id="298" r:id="rId20"/>
    <p:sldId id="280" r:id="rId21"/>
    <p:sldId id="279" r:id="rId22"/>
    <p:sldId id="287" r:id="rId23"/>
    <p:sldId id="282" r:id="rId24"/>
    <p:sldId id="284" r:id="rId25"/>
    <p:sldId id="285" r:id="rId26"/>
    <p:sldId id="288" r:id="rId27"/>
    <p:sldId id="283" r:id="rId28"/>
    <p:sldId id="289" r:id="rId29"/>
    <p:sldId id="290" r:id="rId30"/>
    <p:sldId id="293" r:id="rId31"/>
    <p:sldId id="292" r:id="rId32"/>
    <p:sldId id="300"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2" autoAdjust="0"/>
    <p:restoredTop sz="98801" autoAdjust="0"/>
  </p:normalViewPr>
  <p:slideViewPr>
    <p:cSldViewPr>
      <p:cViewPr varScale="1">
        <p:scale>
          <a:sx n="63" d="100"/>
          <a:sy n="63" d="100"/>
        </p:scale>
        <p:origin x="840" y="56"/>
      </p:cViewPr>
      <p:guideLst>
        <p:guide orient="horz" pos="2160"/>
        <p:guide pos="3840"/>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08C3F5-4784-4BA0-B007-21D565D843E9}" type="datetimeFigureOut">
              <a:rPr lang="en-GB" smtClean="0"/>
              <a:pPr/>
              <a:t>07/04/2024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F9B61-F8BF-40B7-9546-3A02D5900B41}" type="slidenum">
              <a:rPr lang="en-GB" smtClean="0"/>
              <a:pPr/>
              <a:t>‹#›</a:t>
            </a:fld>
            <a:endParaRPr lang="en-GB"/>
          </a:p>
        </p:txBody>
      </p:sp>
    </p:spTree>
    <p:extLst>
      <p:ext uri="{BB962C8B-B14F-4D97-AF65-F5344CB8AC3E}">
        <p14:creationId xmlns:p14="http://schemas.microsoft.com/office/powerpoint/2010/main" val="205671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9F9B61-F8BF-40B7-9546-3A02D5900B41}" type="slidenum">
              <a:rPr lang="en-GB" smtClean="0"/>
              <a:pPr/>
              <a:t>4</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31</a:t>
            </a:fld>
            <a:endParaRPr lang="en-GB"/>
          </a:p>
        </p:txBody>
      </p:sp>
    </p:spTree>
    <p:extLst>
      <p:ext uri="{BB962C8B-B14F-4D97-AF65-F5344CB8AC3E}">
        <p14:creationId xmlns:p14="http://schemas.microsoft.com/office/powerpoint/2010/main" val="205672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32</a:t>
            </a:fld>
            <a:endParaRPr lang="en-GB"/>
          </a:p>
        </p:txBody>
      </p:sp>
    </p:spTree>
    <p:extLst>
      <p:ext uri="{BB962C8B-B14F-4D97-AF65-F5344CB8AC3E}">
        <p14:creationId xmlns:p14="http://schemas.microsoft.com/office/powerpoint/2010/main" val="4052938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33</a:t>
            </a:fld>
            <a:endParaRPr lang="en-GB"/>
          </a:p>
        </p:txBody>
      </p:sp>
    </p:spTree>
    <p:extLst>
      <p:ext uri="{BB962C8B-B14F-4D97-AF65-F5344CB8AC3E}">
        <p14:creationId xmlns:p14="http://schemas.microsoft.com/office/powerpoint/2010/main" val="20567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16</a:t>
            </a:fld>
            <a:endParaRPr lang="en-GB"/>
          </a:p>
        </p:txBody>
      </p:sp>
    </p:spTree>
    <p:extLst>
      <p:ext uri="{BB962C8B-B14F-4D97-AF65-F5344CB8AC3E}">
        <p14:creationId xmlns:p14="http://schemas.microsoft.com/office/powerpoint/2010/main" val="205672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17</a:t>
            </a:fld>
            <a:endParaRPr lang="en-GB"/>
          </a:p>
        </p:txBody>
      </p:sp>
    </p:spTree>
    <p:extLst>
      <p:ext uri="{BB962C8B-B14F-4D97-AF65-F5344CB8AC3E}">
        <p14:creationId xmlns:p14="http://schemas.microsoft.com/office/powerpoint/2010/main" val="205672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21</a:t>
            </a:fld>
            <a:endParaRPr lang="en-GB"/>
          </a:p>
        </p:txBody>
      </p:sp>
    </p:spTree>
    <p:extLst>
      <p:ext uri="{BB962C8B-B14F-4D97-AF65-F5344CB8AC3E}">
        <p14:creationId xmlns:p14="http://schemas.microsoft.com/office/powerpoint/2010/main" val="20567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26</a:t>
            </a:fld>
            <a:endParaRPr lang="en-GB"/>
          </a:p>
        </p:txBody>
      </p:sp>
    </p:spTree>
    <p:extLst>
      <p:ext uri="{BB962C8B-B14F-4D97-AF65-F5344CB8AC3E}">
        <p14:creationId xmlns:p14="http://schemas.microsoft.com/office/powerpoint/2010/main" val="20567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27</a:t>
            </a:fld>
            <a:endParaRPr lang="en-GB"/>
          </a:p>
        </p:txBody>
      </p:sp>
    </p:spTree>
    <p:extLst>
      <p:ext uri="{BB962C8B-B14F-4D97-AF65-F5344CB8AC3E}">
        <p14:creationId xmlns:p14="http://schemas.microsoft.com/office/powerpoint/2010/main" val="205672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28</a:t>
            </a:fld>
            <a:endParaRPr lang="en-GB"/>
          </a:p>
        </p:txBody>
      </p:sp>
    </p:spTree>
    <p:extLst>
      <p:ext uri="{BB962C8B-B14F-4D97-AF65-F5344CB8AC3E}">
        <p14:creationId xmlns:p14="http://schemas.microsoft.com/office/powerpoint/2010/main" val="205672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29</a:t>
            </a:fld>
            <a:endParaRPr lang="en-GB"/>
          </a:p>
        </p:txBody>
      </p:sp>
    </p:spTree>
    <p:extLst>
      <p:ext uri="{BB962C8B-B14F-4D97-AF65-F5344CB8AC3E}">
        <p14:creationId xmlns:p14="http://schemas.microsoft.com/office/powerpoint/2010/main" val="205672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99F9B61-F8BF-40B7-9546-3A02D5900B41}" type="slidenum">
              <a:rPr lang="en-GB" smtClean="0"/>
              <a:pPr/>
              <a:t>30</a:t>
            </a:fld>
            <a:endParaRPr lang="en-GB"/>
          </a:p>
        </p:txBody>
      </p:sp>
    </p:spTree>
    <p:extLst>
      <p:ext uri="{BB962C8B-B14F-4D97-AF65-F5344CB8AC3E}">
        <p14:creationId xmlns:p14="http://schemas.microsoft.com/office/powerpoint/2010/main" val="205672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127989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3881476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228375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5" name="Subtitle 2"/>
          <p:cNvSpPr>
            <a:spLocks noGrp="1"/>
          </p:cNvSpPr>
          <p:nvPr>
            <p:ph type="subTitle" idx="1"/>
          </p:nvPr>
        </p:nvSpPr>
        <p:spPr>
          <a:xfrm>
            <a:off x="846725" y="2031226"/>
            <a:ext cx="10507348" cy="461665"/>
          </a:xfrm>
          <a:prstGeom prst="rect">
            <a:avLst/>
          </a:prstGeom>
        </p:spPr>
        <p:txBody>
          <a:bodyPr lIns="0" tIns="0" rIns="0" bIns="0">
            <a:spAutoFit/>
          </a:bodyPr>
          <a:lstStyle>
            <a:lvl1pPr marL="0" indent="0" algn="l">
              <a:spcBef>
                <a:spcPts val="0"/>
              </a:spcBef>
              <a:buNone/>
              <a:defRPr sz="3000" b="1" i="0" baseline="0">
                <a:solidFill>
                  <a:schemeClr val="bg2"/>
                </a:solidFill>
                <a:latin typeface="Aria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dirty="0"/>
              <a:t>Click to edit Master subtitle style</a:t>
            </a:r>
          </a:p>
        </p:txBody>
      </p:sp>
      <p:sp>
        <p:nvSpPr>
          <p:cNvPr id="23" name="Title 1"/>
          <p:cNvSpPr>
            <a:spLocks noGrp="1"/>
          </p:cNvSpPr>
          <p:nvPr>
            <p:ph type="title"/>
          </p:nvPr>
        </p:nvSpPr>
        <p:spPr>
          <a:xfrm>
            <a:off x="850733" y="1343541"/>
            <a:ext cx="10503339" cy="630942"/>
          </a:xfrm>
          <a:prstGeom prst="rect">
            <a:avLst/>
          </a:prstGeom>
        </p:spPr>
        <p:txBody>
          <a:bodyPr wrap="square" lIns="0" tIns="0" rIns="0" bIns="0">
            <a:spAutoFit/>
          </a:bodyPr>
          <a:lstStyle>
            <a:lvl1pPr algn="l">
              <a:defRPr sz="4100" b="1" i="0" cap="none">
                <a:solidFill>
                  <a:schemeClr val="tx1"/>
                </a:solidFill>
                <a:latin typeface="Arial"/>
                <a:cs typeface="Arial"/>
              </a:defRPr>
            </a:lvl1pPr>
          </a:lstStyle>
          <a:p>
            <a:r>
              <a:rPr lang="en-US" dirty="0"/>
              <a:t>Click to edit Master title style</a:t>
            </a:r>
          </a:p>
        </p:txBody>
      </p:sp>
      <p:sp>
        <p:nvSpPr>
          <p:cNvPr id="33" name="Text Placeholder 32"/>
          <p:cNvSpPr>
            <a:spLocks noGrp="1"/>
          </p:cNvSpPr>
          <p:nvPr>
            <p:ph type="body" sz="quarter" idx="10"/>
          </p:nvPr>
        </p:nvSpPr>
        <p:spPr>
          <a:xfrm>
            <a:off x="845739" y="2540139"/>
            <a:ext cx="10508333" cy="323165"/>
          </a:xfrm>
          <a:prstGeom prst="rect">
            <a:avLst/>
          </a:prstGeom>
        </p:spPr>
        <p:txBody>
          <a:bodyPr vert="horz" wrap="square" lIns="0" tIns="0" rIns="0" bIns="0">
            <a:spAutoFit/>
          </a:bodyPr>
          <a:lstStyle>
            <a:lvl1pPr marL="0" indent="0">
              <a:spcBef>
                <a:spcPts val="0"/>
              </a:spcBef>
              <a:spcAft>
                <a:spcPts val="0"/>
              </a:spcAft>
              <a:buNone/>
              <a:defRPr sz="2100">
                <a:latin typeface="Arial"/>
              </a:defRPr>
            </a:lvl1pPr>
          </a:lstStyle>
          <a:p>
            <a:pPr lvl="0"/>
            <a:r>
              <a:rPr lang="en-US"/>
              <a:t>Click to edit Master text styles</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68374"/>
            <a:ext cx="12192000" cy="1289626"/>
          </a:xfrm>
          <a:prstGeom prst="rect">
            <a:avLst/>
          </a:prstGeom>
          <a:noFill/>
        </p:spPr>
      </p:pic>
    </p:spTree>
    <p:extLst>
      <p:ext uri="{BB962C8B-B14F-4D97-AF65-F5344CB8AC3E}">
        <p14:creationId xmlns:p14="http://schemas.microsoft.com/office/powerpoint/2010/main" val="2365505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3" name="Title 1"/>
          <p:cNvSpPr>
            <a:spLocks noGrp="1"/>
          </p:cNvSpPr>
          <p:nvPr>
            <p:ph type="title"/>
          </p:nvPr>
        </p:nvSpPr>
        <p:spPr>
          <a:xfrm>
            <a:off x="850734" y="1378338"/>
            <a:ext cx="10492484" cy="461665"/>
          </a:xfrm>
          <a:prstGeom prst="rect">
            <a:avLst/>
          </a:prstGeom>
        </p:spPr>
        <p:txBody>
          <a:bodyPr wrap="square" lIns="0" tIns="0" rIns="0" bIns="0">
            <a:spAutoFit/>
          </a:bodyPr>
          <a:lstStyle>
            <a:lvl1pPr algn="l">
              <a:defRPr sz="3000" b="1" i="0" cap="none">
                <a:solidFill>
                  <a:schemeClr val="bg2"/>
                </a:solidFill>
                <a:latin typeface="Arial"/>
                <a:cs typeface="Arial"/>
              </a:defRPr>
            </a:lvl1pPr>
          </a:lstStyle>
          <a:p>
            <a:r>
              <a:rPr lang="en-US" dirty="0"/>
              <a:t>Click to edit Master title style</a:t>
            </a:r>
          </a:p>
        </p:txBody>
      </p:sp>
      <p:sp>
        <p:nvSpPr>
          <p:cNvPr id="16" name="Text Placeholder 14"/>
          <p:cNvSpPr>
            <a:spLocks noGrp="1"/>
          </p:cNvSpPr>
          <p:nvPr>
            <p:ph type="body" sz="quarter" idx="13"/>
          </p:nvPr>
        </p:nvSpPr>
        <p:spPr>
          <a:xfrm>
            <a:off x="846667" y="2009776"/>
            <a:ext cx="10496551" cy="307777"/>
          </a:xfrm>
          <a:prstGeom prst="rect">
            <a:avLst/>
          </a:prstGeom>
        </p:spPr>
        <p:txBody>
          <a:bodyPr vert="horz" lIns="0" tIns="0" rIns="0" bIns="0">
            <a:spAutoFit/>
          </a:bodyPr>
          <a:lstStyle>
            <a:lvl1pPr marL="0" indent="0" algn="l">
              <a:spcBef>
                <a:spcPts val="0"/>
              </a:spcBef>
              <a:spcAft>
                <a:spcPts val="0"/>
              </a:spcAft>
              <a:buNone/>
              <a:defRPr sz="2000" baseline="0">
                <a:latin typeface="Arial"/>
              </a:defRPr>
            </a:lvl1pPr>
          </a:lstStyle>
          <a:p>
            <a:pPr lvl="0"/>
            <a:r>
              <a:rPr lang="en-US"/>
              <a:t>Click to edit Master text styles</a:t>
            </a:r>
          </a:p>
        </p:txBody>
      </p:sp>
    </p:spTree>
    <p:extLst>
      <p:ext uri="{BB962C8B-B14F-4D97-AF65-F5344CB8AC3E}">
        <p14:creationId xmlns:p14="http://schemas.microsoft.com/office/powerpoint/2010/main" val="17267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3630298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313246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315708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388109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1613430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214182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75453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F386D2-8F10-45AA-809D-28D97EAFE2C9}" type="datetimeFigureOut">
              <a:rPr lang="en-GB" smtClean="0"/>
              <a:pPr/>
              <a:t>07/04/2024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BC41E3-EE02-4D51-9344-A01605CEB3BB}" type="slidenum">
              <a:rPr lang="en-GB" smtClean="0"/>
              <a:pPr/>
              <a:t>‹#›</a:t>
            </a:fld>
            <a:endParaRPr lang="en-GB"/>
          </a:p>
        </p:txBody>
      </p:sp>
    </p:spTree>
    <p:extLst>
      <p:ext uri="{BB962C8B-B14F-4D97-AF65-F5344CB8AC3E}">
        <p14:creationId xmlns:p14="http://schemas.microsoft.com/office/powerpoint/2010/main" val="3551353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F386D2-8F10-45AA-809D-28D97EAFE2C9}" type="datetimeFigureOut">
              <a:rPr lang="en-GB" smtClean="0"/>
              <a:pPr/>
              <a:t>07/04/2024</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C41E3-EE02-4D51-9344-A01605CEB3BB}" type="slidenum">
              <a:rPr lang="en-GB" smtClean="0"/>
              <a:pPr/>
              <a:t>‹#›</a:t>
            </a:fld>
            <a:endParaRPr lang="en-GB"/>
          </a:p>
        </p:txBody>
      </p:sp>
    </p:spTree>
    <p:extLst>
      <p:ext uri="{BB962C8B-B14F-4D97-AF65-F5344CB8AC3E}">
        <p14:creationId xmlns:p14="http://schemas.microsoft.com/office/powerpoint/2010/main" val="651522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File:Kiyoshi_Shiga.jp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what-when-how.com/wp-content/uploads/2012/04/tmp4B574.jpg"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www.atypicalhus.co.uk/emergency-referrals/"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ucl.ac.uk/haemostasis/adamts13-assay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what-when-how.com/wp-content/uploads/2012/04/tmp4B574.jpg"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159044" y="2892499"/>
            <a:ext cx="7880511" cy="461665"/>
          </a:xfrm>
        </p:spPr>
        <p:txBody>
          <a:bodyPr/>
          <a:lstStyle/>
          <a:p>
            <a:pPr algn="ctr"/>
            <a:r>
              <a:rPr lang="en-US" dirty="0">
                <a:solidFill>
                  <a:schemeClr val="tx2"/>
                </a:solidFill>
              </a:rPr>
              <a:t>Tom Oates PhD FRCP</a:t>
            </a:r>
          </a:p>
        </p:txBody>
      </p:sp>
      <p:sp>
        <p:nvSpPr>
          <p:cNvPr id="3" name="Title 2"/>
          <p:cNvSpPr>
            <a:spLocks noGrp="1"/>
          </p:cNvSpPr>
          <p:nvPr>
            <p:ph type="title"/>
          </p:nvPr>
        </p:nvSpPr>
        <p:spPr>
          <a:xfrm>
            <a:off x="2162050" y="1343541"/>
            <a:ext cx="7877504" cy="1261884"/>
          </a:xfrm>
        </p:spPr>
        <p:txBody>
          <a:bodyPr/>
          <a:lstStyle/>
          <a:p>
            <a:pPr algn="ctr"/>
            <a:r>
              <a:rPr lang="en-US" dirty="0"/>
              <a:t>Thrombotic Microangiopathy &amp; Associated Renal Disorders</a:t>
            </a:r>
          </a:p>
        </p:txBody>
      </p:sp>
      <p:sp>
        <p:nvSpPr>
          <p:cNvPr id="4" name="Text Placeholder 3"/>
          <p:cNvSpPr>
            <a:spLocks noGrp="1"/>
          </p:cNvSpPr>
          <p:nvPr>
            <p:ph type="body" sz="quarter" idx="10"/>
          </p:nvPr>
        </p:nvSpPr>
        <p:spPr>
          <a:xfrm>
            <a:off x="2135560" y="3430742"/>
            <a:ext cx="7881250" cy="1200329"/>
          </a:xfrm>
        </p:spPr>
        <p:txBody>
          <a:bodyPr/>
          <a:lstStyle/>
          <a:p>
            <a:pPr algn="ctr"/>
            <a:r>
              <a:rPr lang="en-US" dirty="0"/>
              <a:t>Royal London Hospital</a:t>
            </a:r>
          </a:p>
          <a:p>
            <a:pPr algn="ctr"/>
            <a:endParaRPr lang="en-US" dirty="0"/>
          </a:p>
          <a:p>
            <a:pPr algn="ctr"/>
            <a:r>
              <a:rPr lang="en-US" sz="1800" dirty="0"/>
              <a:t>North London Renal Training Day </a:t>
            </a:r>
          </a:p>
          <a:p>
            <a:pPr algn="ctr"/>
            <a:r>
              <a:rPr lang="en-US" sz="1800" dirty="0"/>
              <a:t>11 Apr 24</a:t>
            </a:r>
          </a:p>
        </p:txBody>
      </p:sp>
    </p:spTree>
    <p:extLst>
      <p:ext uri="{BB962C8B-B14F-4D97-AF65-F5344CB8AC3E}">
        <p14:creationId xmlns:p14="http://schemas.microsoft.com/office/powerpoint/2010/main" val="608848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201414"/>
            <a:ext cx="7869363" cy="923330"/>
          </a:xfrm>
        </p:spPr>
        <p:txBody>
          <a:bodyPr/>
          <a:lstStyle/>
          <a:p>
            <a:r>
              <a:rPr lang="en-GB" dirty="0">
                <a:solidFill>
                  <a:schemeClr val="tx2"/>
                </a:solidFill>
              </a:rPr>
              <a:t>Pregnancy &amp; Complicated AKI:</a:t>
            </a:r>
            <a:br>
              <a:rPr lang="en-GB" dirty="0">
                <a:solidFill>
                  <a:schemeClr val="tx2"/>
                </a:solidFill>
              </a:rPr>
            </a:br>
            <a:r>
              <a:rPr lang="en-GB" dirty="0">
                <a:solidFill>
                  <a:schemeClr val="tx2"/>
                </a:solidFill>
              </a:rPr>
              <a:t>Everyone’s Nightmare</a:t>
            </a:r>
          </a:p>
        </p:txBody>
      </p:sp>
      <p:graphicFrame>
        <p:nvGraphicFramePr>
          <p:cNvPr id="3" name="Table 2"/>
          <p:cNvGraphicFramePr>
            <a:graphicFrameLocks noGrp="1"/>
          </p:cNvGraphicFramePr>
          <p:nvPr>
            <p:extLst>
              <p:ext uri="{D42A27DB-BD31-4B8C-83A1-F6EECF244321}">
                <p14:modId xmlns:p14="http://schemas.microsoft.com/office/powerpoint/2010/main" val="2403766055"/>
              </p:ext>
            </p:extLst>
          </p:nvPr>
        </p:nvGraphicFramePr>
        <p:xfrm>
          <a:off x="2351585" y="1556792"/>
          <a:ext cx="7527799" cy="3337560"/>
        </p:xfrm>
        <a:graphic>
          <a:graphicData uri="http://schemas.openxmlformats.org/drawingml/2006/table">
            <a:tbl>
              <a:tblPr firstRow="1" bandRow="1">
                <a:tableStyleId>{793D81CF-94F2-401A-BA57-92F5A7B2D0C5}</a:tableStyleId>
              </a:tblPr>
              <a:tblGrid>
                <a:gridCol w="1592771">
                  <a:extLst>
                    <a:ext uri="{9D8B030D-6E8A-4147-A177-3AD203B41FA5}">
                      <a16:colId xmlns:a16="http://schemas.microsoft.com/office/drawing/2014/main" val="20000"/>
                    </a:ext>
                  </a:extLst>
                </a:gridCol>
                <a:gridCol w="1081088">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805940">
                  <a:extLst>
                    <a:ext uri="{9D8B030D-6E8A-4147-A177-3AD203B41FA5}">
                      <a16:colId xmlns:a16="http://schemas.microsoft.com/office/drawing/2014/main" val="20005"/>
                    </a:ext>
                  </a:extLst>
                </a:gridCol>
              </a:tblGrid>
              <a:tr h="370840">
                <a:tc>
                  <a:txBody>
                    <a:bodyPr/>
                    <a:lstStyle/>
                    <a:p>
                      <a:pPr algn="l"/>
                      <a:endParaRPr lang="en-GB" b="1" dirty="0"/>
                    </a:p>
                  </a:txBody>
                  <a:tcPr/>
                </a:tc>
                <a:tc>
                  <a:txBody>
                    <a:bodyPr/>
                    <a:lstStyle/>
                    <a:p>
                      <a:pPr algn="r"/>
                      <a:r>
                        <a:rPr lang="en-GB" dirty="0"/>
                        <a:t>HUS</a:t>
                      </a:r>
                    </a:p>
                  </a:txBody>
                  <a:tcPr/>
                </a:tc>
                <a:tc>
                  <a:txBody>
                    <a:bodyPr/>
                    <a:lstStyle/>
                    <a:p>
                      <a:pPr algn="r"/>
                      <a:r>
                        <a:rPr lang="en-GB" dirty="0"/>
                        <a:t>HELLP</a:t>
                      </a:r>
                    </a:p>
                  </a:txBody>
                  <a:tcPr/>
                </a:tc>
                <a:tc>
                  <a:txBody>
                    <a:bodyPr/>
                    <a:lstStyle/>
                    <a:p>
                      <a:pPr algn="r"/>
                      <a:r>
                        <a:rPr lang="en-GB" dirty="0"/>
                        <a:t>Lupus</a:t>
                      </a:r>
                    </a:p>
                  </a:txBody>
                  <a:tcPr/>
                </a:tc>
                <a:tc>
                  <a:txBody>
                    <a:bodyPr/>
                    <a:lstStyle/>
                    <a:p>
                      <a:pPr algn="r"/>
                      <a:r>
                        <a:rPr lang="en-GB" dirty="0"/>
                        <a:t>AFLP</a:t>
                      </a:r>
                    </a:p>
                  </a:txBody>
                  <a:tcPr/>
                </a:tc>
                <a:tc>
                  <a:txBody>
                    <a:bodyPr/>
                    <a:lstStyle/>
                    <a:p>
                      <a:pPr algn="r"/>
                      <a:r>
                        <a:rPr lang="en-GB" dirty="0"/>
                        <a:t>Cortical</a:t>
                      </a:r>
                      <a:r>
                        <a:rPr lang="en-GB" baseline="0" dirty="0"/>
                        <a:t> Necrosis</a:t>
                      </a:r>
                      <a:endParaRPr lang="en-GB" dirty="0"/>
                    </a:p>
                  </a:txBody>
                  <a:tcPr/>
                </a:tc>
                <a:extLst>
                  <a:ext uri="{0D108BD9-81ED-4DB2-BD59-A6C34878D82A}">
                    <a16:rowId xmlns:a16="http://schemas.microsoft.com/office/drawing/2014/main" val="10000"/>
                  </a:ext>
                </a:extLst>
              </a:tr>
              <a:tr h="370840">
                <a:tc>
                  <a:txBody>
                    <a:bodyPr/>
                    <a:lstStyle/>
                    <a:p>
                      <a:pPr algn="l"/>
                      <a:r>
                        <a:rPr lang="en-GB" b="1" dirty="0" err="1"/>
                        <a:t>Creatinine</a:t>
                      </a:r>
                      <a:endParaRPr lang="en-GB" b="1" dirty="0"/>
                    </a:p>
                  </a:txBody>
                  <a:tcPr/>
                </a:tc>
                <a:tc>
                  <a:txBody>
                    <a:bodyPr/>
                    <a:lstStyle/>
                    <a:p>
                      <a:pPr algn="r"/>
                      <a:r>
                        <a:rPr lang="en-GB" dirty="0"/>
                        <a:t>↑</a:t>
                      </a:r>
                    </a:p>
                  </a:txBody>
                  <a:tcPr/>
                </a:tc>
                <a:tc>
                  <a:txBody>
                    <a:bodyPr/>
                    <a:lstStyle/>
                    <a:p>
                      <a:pPr algn="r"/>
                      <a:r>
                        <a:rPr lang="en-GB" dirty="0"/>
                        <a:t>↑/N</a:t>
                      </a:r>
                    </a:p>
                  </a:txBody>
                  <a:tcPr/>
                </a:tc>
                <a:tc>
                  <a:txBody>
                    <a:bodyPr/>
                    <a:lstStyle/>
                    <a:p>
                      <a:pPr algn="r"/>
                      <a:r>
                        <a:rPr lang="en-GB" dirty="0"/>
                        <a:t>↑/N</a:t>
                      </a:r>
                    </a:p>
                  </a:txBody>
                  <a:tcPr/>
                </a:tc>
                <a:tc>
                  <a:txBody>
                    <a:bodyPr/>
                    <a:lstStyle/>
                    <a:p>
                      <a:pPr algn="r"/>
                      <a:r>
                        <a:rPr lang="en-GB" dirty="0"/>
                        <a:t>↑/N</a:t>
                      </a:r>
                    </a:p>
                  </a:txBody>
                  <a:tcPr/>
                </a:tc>
                <a:tc>
                  <a:txBody>
                    <a:bodyPr/>
                    <a:lstStyle/>
                    <a:p>
                      <a:pPr algn="r"/>
                      <a:r>
                        <a:rPr lang="en-GB" dirty="0"/>
                        <a:t>↑</a:t>
                      </a:r>
                    </a:p>
                  </a:txBody>
                  <a:tcPr/>
                </a:tc>
                <a:extLst>
                  <a:ext uri="{0D108BD9-81ED-4DB2-BD59-A6C34878D82A}">
                    <a16:rowId xmlns:a16="http://schemas.microsoft.com/office/drawing/2014/main" val="10001"/>
                  </a:ext>
                </a:extLst>
              </a:tr>
              <a:tr h="370840">
                <a:tc>
                  <a:txBody>
                    <a:bodyPr/>
                    <a:lstStyle/>
                    <a:p>
                      <a:pPr algn="l"/>
                      <a:r>
                        <a:rPr lang="en-GB" b="1" dirty="0"/>
                        <a:t>Platelets </a:t>
                      </a:r>
                    </a:p>
                  </a:txBody>
                  <a:tcPr/>
                </a:tc>
                <a:tc>
                  <a:txBody>
                    <a:bodyPr/>
                    <a:lstStyle/>
                    <a:p>
                      <a:pPr algn="r"/>
                      <a:r>
                        <a:rPr lang="en-GB" dirty="0"/>
                        <a:t>↓</a:t>
                      </a:r>
                    </a:p>
                  </a:txBody>
                  <a:tcPr/>
                </a:tc>
                <a:tc>
                  <a:txBody>
                    <a:bodyPr/>
                    <a:lstStyle/>
                    <a:p>
                      <a:pPr algn="r"/>
                      <a:r>
                        <a:rPr lang="en-GB" dirty="0"/>
                        <a:t>↑</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↓/N</a:t>
                      </a:r>
                    </a:p>
                  </a:txBody>
                  <a:tcPr/>
                </a:tc>
                <a:tc>
                  <a:txBody>
                    <a:bodyPr/>
                    <a:lstStyle/>
                    <a:p>
                      <a:pPr algn="r"/>
                      <a:r>
                        <a:rPr lang="en-GB" dirty="0"/>
                        <a:t>N</a:t>
                      </a:r>
                    </a:p>
                  </a:txBody>
                  <a:tcPr/>
                </a:tc>
                <a:extLst>
                  <a:ext uri="{0D108BD9-81ED-4DB2-BD59-A6C34878D82A}">
                    <a16:rowId xmlns:a16="http://schemas.microsoft.com/office/drawing/2014/main" val="10002"/>
                  </a:ext>
                </a:extLst>
              </a:tr>
              <a:tr h="370840">
                <a:tc>
                  <a:txBody>
                    <a:bodyPr/>
                    <a:lstStyle/>
                    <a:p>
                      <a:pPr algn="l"/>
                      <a:r>
                        <a:rPr lang="en-GB" b="1" dirty="0"/>
                        <a:t>Transaminases</a:t>
                      </a:r>
                    </a:p>
                  </a:txBody>
                  <a:tcPr/>
                </a:tc>
                <a:tc>
                  <a:txBody>
                    <a:bodyPr/>
                    <a:lstStyle/>
                    <a:p>
                      <a:pPr algn="r"/>
                      <a:r>
                        <a:rPr lang="en-GB" dirty="0"/>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algn="r"/>
                      <a:r>
                        <a:rPr lang="en-GB" dirty="0"/>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algn="r"/>
                      <a:r>
                        <a:rPr lang="en-GB" dirty="0"/>
                        <a:t>N</a:t>
                      </a:r>
                    </a:p>
                  </a:txBody>
                  <a:tcPr/>
                </a:tc>
                <a:extLst>
                  <a:ext uri="{0D108BD9-81ED-4DB2-BD59-A6C34878D82A}">
                    <a16:rowId xmlns:a16="http://schemas.microsoft.com/office/drawing/2014/main" val="10003"/>
                  </a:ext>
                </a:extLst>
              </a:tr>
              <a:tr h="370840">
                <a:tc>
                  <a:txBody>
                    <a:bodyPr/>
                    <a:lstStyle/>
                    <a:p>
                      <a:pPr algn="l"/>
                      <a:r>
                        <a:rPr lang="en-GB" b="1" dirty="0"/>
                        <a:t>LDH</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algn="r"/>
                      <a:r>
                        <a:rPr lang="en-GB" dirty="0"/>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algn="r"/>
                      <a:r>
                        <a:rPr lang="en-GB" dirty="0"/>
                        <a:t>N</a:t>
                      </a:r>
                    </a:p>
                  </a:txBody>
                  <a:tcPr/>
                </a:tc>
                <a:extLst>
                  <a:ext uri="{0D108BD9-81ED-4DB2-BD59-A6C34878D82A}">
                    <a16:rowId xmlns:a16="http://schemas.microsoft.com/office/drawing/2014/main" val="10004"/>
                  </a:ext>
                </a:extLst>
              </a:tr>
              <a:tr h="370840">
                <a:tc>
                  <a:txBody>
                    <a:bodyPr/>
                    <a:lstStyle/>
                    <a:p>
                      <a:pPr algn="l"/>
                      <a:r>
                        <a:rPr lang="en-GB" b="1" dirty="0"/>
                        <a:t>PT/PTT</a:t>
                      </a:r>
                    </a:p>
                  </a:txBody>
                  <a:tcPr/>
                </a:tc>
                <a:tc>
                  <a:txBody>
                    <a:bodyPr/>
                    <a:lstStyle/>
                    <a:p>
                      <a:pPr algn="r"/>
                      <a:r>
                        <a:rPr lang="en-GB" dirty="0"/>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↑/N</a:t>
                      </a:r>
                    </a:p>
                  </a:txBody>
                  <a:tcPr/>
                </a:tc>
                <a:tc>
                  <a:txBody>
                    <a:bodyPr/>
                    <a:lstStyle/>
                    <a:p>
                      <a:pPr algn="r"/>
                      <a:r>
                        <a:rPr lang="en-GB" dirty="0"/>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algn="r"/>
                      <a:r>
                        <a:rPr lang="en-GB" dirty="0"/>
                        <a:t>N</a:t>
                      </a:r>
                    </a:p>
                  </a:txBody>
                  <a:tcPr/>
                </a:tc>
                <a:extLst>
                  <a:ext uri="{0D108BD9-81ED-4DB2-BD59-A6C34878D82A}">
                    <a16:rowId xmlns:a16="http://schemas.microsoft.com/office/drawing/2014/main" val="10005"/>
                  </a:ext>
                </a:extLst>
              </a:tr>
              <a:tr h="370840">
                <a:tc>
                  <a:txBody>
                    <a:bodyPr/>
                    <a:lstStyle/>
                    <a:p>
                      <a:pPr algn="l"/>
                      <a:r>
                        <a:rPr lang="en-GB" b="1" dirty="0"/>
                        <a:t>Fragments</a:t>
                      </a:r>
                    </a:p>
                  </a:txBody>
                  <a:tcPr/>
                </a:tc>
                <a:tc>
                  <a:txBody>
                    <a:bodyPr/>
                    <a:lstStyle/>
                    <a:p>
                      <a:pPr algn="r"/>
                      <a:r>
                        <a:rPr lang="en-GB" dirty="0"/>
                        <a:t>Yes</a:t>
                      </a:r>
                    </a:p>
                  </a:txBody>
                  <a:tcPr/>
                </a:tc>
                <a:tc>
                  <a:txBody>
                    <a:bodyPr/>
                    <a:lstStyle/>
                    <a:p>
                      <a:pPr algn="r"/>
                      <a:r>
                        <a:rPr lang="en-GB" dirty="0"/>
                        <a:t>Yes</a:t>
                      </a:r>
                    </a:p>
                  </a:txBody>
                  <a:tcPr/>
                </a:tc>
                <a:tc>
                  <a:txBody>
                    <a:bodyPr/>
                    <a:lstStyle/>
                    <a:p>
                      <a:pPr algn="r"/>
                      <a:r>
                        <a:rPr lang="en-GB" dirty="0"/>
                        <a:t>No</a:t>
                      </a:r>
                    </a:p>
                  </a:txBody>
                  <a:tcPr/>
                </a:tc>
                <a:tc>
                  <a:txBody>
                    <a:bodyPr/>
                    <a:lstStyle/>
                    <a:p>
                      <a:pPr algn="r"/>
                      <a:r>
                        <a:rPr lang="en-GB" dirty="0"/>
                        <a:t>No</a:t>
                      </a:r>
                    </a:p>
                  </a:txBody>
                  <a:tcPr/>
                </a:tc>
                <a:tc>
                  <a:txBody>
                    <a:bodyPr/>
                    <a:lstStyle/>
                    <a:p>
                      <a:pPr algn="r"/>
                      <a:r>
                        <a:rPr lang="en-GB" dirty="0"/>
                        <a:t>No</a:t>
                      </a:r>
                    </a:p>
                  </a:txBody>
                  <a:tcPr/>
                </a:tc>
                <a:extLst>
                  <a:ext uri="{0D108BD9-81ED-4DB2-BD59-A6C34878D82A}">
                    <a16:rowId xmlns:a16="http://schemas.microsoft.com/office/drawing/2014/main" val="10006"/>
                  </a:ext>
                </a:extLst>
              </a:tr>
              <a:tr h="370840">
                <a:tc>
                  <a:txBody>
                    <a:bodyPr/>
                    <a:lstStyle/>
                    <a:p>
                      <a:pPr algn="l"/>
                      <a:r>
                        <a:rPr lang="en-GB" b="1" dirty="0"/>
                        <a:t>BP</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dirty="0"/>
                        <a:t>↑/N</a:t>
                      </a:r>
                    </a:p>
                  </a:txBody>
                  <a:tcPr/>
                </a:tc>
                <a:tc>
                  <a:txBody>
                    <a:bodyPr/>
                    <a:lstStyle/>
                    <a:p>
                      <a:pPr algn="r"/>
                      <a:r>
                        <a:rPr lang="en-GB" dirty="0"/>
                        <a:t>↓/N</a:t>
                      </a:r>
                    </a:p>
                  </a:txBody>
                  <a:tcPr/>
                </a:tc>
                <a:tc>
                  <a:txBody>
                    <a:bodyPr/>
                    <a:lstStyle/>
                    <a:p>
                      <a:pPr algn="r"/>
                      <a:r>
                        <a:rPr lang="en-GB" dirty="0"/>
                        <a:t>↓/↑/N</a:t>
                      </a:r>
                    </a:p>
                  </a:txBody>
                  <a:tcPr/>
                </a:tc>
                <a:extLst>
                  <a:ext uri="{0D108BD9-81ED-4DB2-BD59-A6C34878D82A}">
                    <a16:rowId xmlns:a16="http://schemas.microsoft.com/office/drawing/2014/main" val="10007"/>
                  </a:ext>
                </a:extLst>
              </a:tr>
              <a:tr h="370840">
                <a:tc>
                  <a:txBody>
                    <a:bodyPr/>
                    <a:lstStyle/>
                    <a:p>
                      <a:pPr algn="l"/>
                      <a:r>
                        <a:rPr lang="en-GB" b="1" dirty="0"/>
                        <a:t>Progression</a:t>
                      </a:r>
                    </a:p>
                  </a:txBody>
                  <a:tcPr/>
                </a:tc>
                <a:tc>
                  <a:txBody>
                    <a:bodyPr/>
                    <a:lstStyle/>
                    <a:p>
                      <a:pPr algn="r"/>
                      <a:r>
                        <a:rPr lang="en-GB" dirty="0"/>
                        <a:t>Frequent</a:t>
                      </a:r>
                    </a:p>
                  </a:txBody>
                  <a:tcPr/>
                </a:tc>
                <a:tc>
                  <a:txBody>
                    <a:bodyPr/>
                    <a:lstStyle/>
                    <a:p>
                      <a:pPr algn="r"/>
                      <a:r>
                        <a:rPr lang="en-GB" dirty="0"/>
                        <a:t>Rare</a:t>
                      </a:r>
                    </a:p>
                  </a:txBody>
                  <a:tcPr/>
                </a:tc>
                <a:tc>
                  <a:txBody>
                    <a:bodyPr/>
                    <a:lstStyle/>
                    <a:p>
                      <a:pPr algn="r"/>
                      <a:r>
                        <a:rPr lang="en-GB" dirty="0"/>
                        <a:t>Variable </a:t>
                      </a:r>
                    </a:p>
                  </a:txBody>
                  <a:tcPr/>
                </a:tc>
                <a:tc>
                  <a:txBody>
                    <a:bodyPr/>
                    <a:lstStyle/>
                    <a:p>
                      <a:pPr algn="r"/>
                      <a:r>
                        <a:rPr lang="en-GB" dirty="0"/>
                        <a:t>No</a:t>
                      </a:r>
                    </a:p>
                  </a:txBody>
                  <a:tcPr/>
                </a:tc>
                <a:tc>
                  <a:txBody>
                    <a:bodyPr/>
                    <a:lstStyle/>
                    <a:p>
                      <a:pPr algn="r"/>
                      <a:r>
                        <a:rPr lang="en-GB" dirty="0"/>
                        <a:t>Frequent</a:t>
                      </a:r>
                    </a:p>
                  </a:txBody>
                  <a:tcPr/>
                </a:tc>
                <a:extLst>
                  <a:ext uri="{0D108BD9-81ED-4DB2-BD59-A6C34878D82A}">
                    <a16:rowId xmlns:a16="http://schemas.microsoft.com/office/drawing/2014/main" val="10008"/>
                  </a:ext>
                </a:extLst>
              </a:tr>
            </a:tbl>
          </a:graphicData>
        </a:graphic>
      </p:graphicFrame>
      <p:sp>
        <p:nvSpPr>
          <p:cNvPr id="5" name="TextBox 4"/>
          <p:cNvSpPr txBox="1"/>
          <p:nvPr/>
        </p:nvSpPr>
        <p:spPr>
          <a:xfrm>
            <a:off x="7315201" y="6248401"/>
            <a:ext cx="2797817" cy="276999"/>
          </a:xfrm>
          <a:prstGeom prst="rect">
            <a:avLst/>
          </a:prstGeom>
          <a:noFill/>
        </p:spPr>
        <p:txBody>
          <a:bodyPr wrap="none" rtlCol="0">
            <a:spAutoFit/>
          </a:bodyPr>
          <a:lstStyle/>
          <a:p>
            <a:r>
              <a:rPr lang="en-GB" sz="1200" dirty="0"/>
              <a:t>From </a:t>
            </a:r>
            <a:r>
              <a:rPr lang="en-GB" sz="1200" i="1" dirty="0"/>
              <a:t>Nephrology Secrets</a:t>
            </a:r>
            <a:r>
              <a:rPr lang="en-GB" sz="1200" dirty="0"/>
              <a:t> (3</a:t>
            </a:r>
            <a:r>
              <a:rPr lang="en-GB" sz="1200" baseline="30000" dirty="0"/>
              <a:t>rd</a:t>
            </a:r>
            <a:r>
              <a:rPr lang="en-GB" sz="1200" dirty="0"/>
              <a:t> Ed), Mosby  </a:t>
            </a:r>
          </a:p>
        </p:txBody>
      </p:sp>
    </p:spTree>
    <p:extLst>
      <p:ext uri="{BB962C8B-B14F-4D97-AF65-F5344CB8AC3E}">
        <p14:creationId xmlns:p14="http://schemas.microsoft.com/office/powerpoint/2010/main" val="422528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151784" y="550819"/>
            <a:ext cx="3240360"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Thrombocytopenia</a:t>
            </a:r>
          </a:p>
          <a:p>
            <a:pPr algn="ctr"/>
            <a:r>
              <a:rPr lang="en-GB" dirty="0">
                <a:solidFill>
                  <a:schemeClr val="tx1"/>
                </a:solidFill>
                <a:latin typeface="Arial" panose="020B0604020202020204" pitchFamily="34" charset="0"/>
                <a:cs typeface="Arial" panose="020B0604020202020204" pitchFamily="34" charset="0"/>
              </a:rPr>
              <a:t>MAHA</a:t>
            </a:r>
          </a:p>
          <a:p>
            <a:pPr algn="ctr"/>
            <a:r>
              <a:rPr lang="en-GB" dirty="0">
                <a:solidFill>
                  <a:schemeClr val="tx1"/>
                </a:solidFill>
                <a:latin typeface="Arial" panose="020B0604020202020204" pitchFamily="34" charset="0"/>
                <a:cs typeface="Arial" panose="020B0604020202020204" pitchFamily="34" charset="0"/>
              </a:rPr>
              <a:t>±</a:t>
            </a:r>
          </a:p>
          <a:p>
            <a:pPr algn="ctr"/>
            <a:r>
              <a:rPr lang="en-GB" dirty="0">
                <a:solidFill>
                  <a:schemeClr val="tx1"/>
                </a:solidFill>
                <a:latin typeface="Arial" panose="020B0604020202020204" pitchFamily="34" charset="0"/>
                <a:cs typeface="Arial" panose="020B0604020202020204" pitchFamily="34" charset="0"/>
              </a:rPr>
              <a:t>Organ dysfunction</a:t>
            </a:r>
          </a:p>
        </p:txBody>
      </p:sp>
      <p:sp>
        <p:nvSpPr>
          <p:cNvPr id="3" name="Down Arrow 2"/>
          <p:cNvSpPr/>
          <p:nvPr/>
        </p:nvSpPr>
        <p:spPr>
          <a:xfrm>
            <a:off x="502672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2135560" y="2426763"/>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Primary TMA Syndromes</a:t>
            </a:r>
          </a:p>
        </p:txBody>
      </p:sp>
      <p:sp>
        <p:nvSpPr>
          <p:cNvPr id="6" name="Rounded Rectangle 5"/>
          <p:cNvSpPr/>
          <p:nvPr/>
        </p:nvSpPr>
        <p:spPr>
          <a:xfrm>
            <a:off x="6014280" y="2428902"/>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Systemic Diseases associated with low </a:t>
            </a:r>
            <a:r>
              <a:rPr lang="en-GB" dirty="0" err="1">
                <a:solidFill>
                  <a:schemeClr val="tx1"/>
                </a:solidFill>
                <a:latin typeface="Arial" panose="020B0604020202020204" pitchFamily="34" charset="0"/>
                <a:cs typeface="Arial" panose="020B0604020202020204" pitchFamily="34" charset="0"/>
              </a:rPr>
              <a:t>Plt</a:t>
            </a:r>
            <a:r>
              <a:rPr lang="en-GB" dirty="0">
                <a:solidFill>
                  <a:schemeClr val="tx1"/>
                </a:solidFill>
                <a:latin typeface="Arial" panose="020B0604020202020204" pitchFamily="34" charset="0"/>
                <a:cs typeface="Arial" panose="020B0604020202020204" pitchFamily="34" charset="0"/>
              </a:rPr>
              <a:t> &amp; MAHA  </a:t>
            </a:r>
          </a:p>
        </p:txBody>
      </p:sp>
      <p:sp>
        <p:nvSpPr>
          <p:cNvPr id="10" name="Rectangle 9"/>
          <p:cNvSpPr/>
          <p:nvPr/>
        </p:nvSpPr>
        <p:spPr>
          <a:xfrm>
            <a:off x="2650456" y="3287123"/>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TTP</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STEC-HUS</a:t>
            </a:r>
          </a:p>
          <a:p>
            <a:pPr marL="285750" indent="-285750">
              <a:buFont typeface="Arial" panose="020B0604020202020204" pitchFamily="34" charset="0"/>
              <a:buChar char="•"/>
            </a:pPr>
            <a:r>
              <a:rPr lang="en-GB" dirty="0" err="1">
                <a:latin typeface="Arial" panose="020B0604020202020204" pitchFamily="34" charset="0"/>
                <a:cs typeface="Arial" panose="020B0604020202020204" pitchFamily="34" charset="0"/>
              </a:rPr>
              <a:t>aHUS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Drug induced TMA</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Cancer induced TMA</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Metabolism TMA</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Coagulation TMA</a:t>
            </a:r>
          </a:p>
        </p:txBody>
      </p:sp>
      <p:sp>
        <p:nvSpPr>
          <p:cNvPr id="11" name="Rectangle 10"/>
          <p:cNvSpPr/>
          <p:nvPr/>
        </p:nvSpPr>
        <p:spPr>
          <a:xfrm>
            <a:off x="6523192" y="3287124"/>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Complications of pregnancy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Hypertension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Infections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Malignancy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Rheumatic diseases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HSCT/other organ </a:t>
            </a:r>
            <a:r>
              <a:rPr lang="en-GB" dirty="0" err="1">
                <a:latin typeface="Arial" panose="020B0604020202020204" pitchFamily="34" charset="0"/>
                <a:cs typeface="Arial" panose="020B0604020202020204" pitchFamily="34" charset="0"/>
              </a:rPr>
              <a:t>Tx</a:t>
            </a:r>
            <a:endParaRPr lang="en-GB" dirty="0">
              <a:latin typeface="Arial" panose="020B0604020202020204" pitchFamily="34" charset="0"/>
              <a:cs typeface="Arial" panose="020B0604020202020204" pitchFamily="34" charset="0"/>
            </a:endParaRPr>
          </a:p>
        </p:txBody>
      </p:sp>
      <p:sp>
        <p:nvSpPr>
          <p:cNvPr id="12" name="Down Arrow 11"/>
          <p:cNvSpPr/>
          <p:nvPr/>
        </p:nvSpPr>
        <p:spPr>
          <a:xfrm>
            <a:off x="603856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 name="Multiply 4"/>
          <p:cNvSpPr/>
          <p:nvPr/>
        </p:nvSpPr>
        <p:spPr>
          <a:xfrm>
            <a:off x="6168008" y="1700808"/>
            <a:ext cx="2880320" cy="4608512"/>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2927648" y="3465004"/>
            <a:ext cx="79208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99656" y="5661248"/>
            <a:ext cx="1440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99656" y="5877272"/>
            <a:ext cx="1440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6">
            <a:extLst>
              <a:ext uri="{FF2B5EF4-FFF2-40B4-BE49-F238E27FC236}">
                <a16:creationId xmlns:a16="http://schemas.microsoft.com/office/drawing/2014/main" id="{D90ECC5C-DA47-2798-78BD-1011AA0047CD}"/>
              </a:ext>
            </a:extLst>
          </p:cNvPr>
          <p:cNvSpPr/>
          <p:nvPr/>
        </p:nvSpPr>
        <p:spPr>
          <a:xfrm>
            <a:off x="1733216" y="4077072"/>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11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a:solidFill>
                  <a:schemeClr val="tx2"/>
                </a:solidFill>
              </a:rPr>
              <a:t>Drug induced</a:t>
            </a:r>
          </a:p>
        </p:txBody>
      </p:sp>
      <p:sp>
        <p:nvSpPr>
          <p:cNvPr id="3" name="Text Placeholder 2"/>
          <p:cNvSpPr>
            <a:spLocks noGrp="1"/>
          </p:cNvSpPr>
          <p:nvPr>
            <p:ph type="body" sz="quarter" idx="13"/>
          </p:nvPr>
        </p:nvSpPr>
        <p:spPr>
          <a:xfrm>
            <a:off x="2135560" y="1327555"/>
            <a:ext cx="3937000" cy="1846659"/>
          </a:xfrm>
        </p:spPr>
        <p:txBody>
          <a:bodyPr/>
          <a:lstStyle/>
          <a:p>
            <a:r>
              <a:rPr lang="en-GB" b="1" dirty="0"/>
              <a:t>Immune Mediated</a:t>
            </a:r>
          </a:p>
          <a:p>
            <a:endParaRPr lang="en-GB" dirty="0"/>
          </a:p>
          <a:p>
            <a:r>
              <a:rPr lang="en-GB" dirty="0"/>
              <a:t>Quinine</a:t>
            </a:r>
          </a:p>
          <a:p>
            <a:r>
              <a:rPr lang="en-GB" dirty="0"/>
              <a:t>Gemcitabine</a:t>
            </a:r>
          </a:p>
          <a:p>
            <a:r>
              <a:rPr lang="en-GB" dirty="0" err="1"/>
              <a:t>Oxaliplatin</a:t>
            </a:r>
            <a:endParaRPr lang="en-GB" dirty="0"/>
          </a:p>
          <a:p>
            <a:r>
              <a:rPr lang="en-GB" dirty="0" err="1"/>
              <a:t>Quetiapine</a:t>
            </a:r>
            <a:endParaRPr lang="en-GB" dirty="0"/>
          </a:p>
        </p:txBody>
      </p:sp>
      <p:sp>
        <p:nvSpPr>
          <p:cNvPr id="5" name="Text Placeholder 2"/>
          <p:cNvSpPr txBox="1">
            <a:spLocks/>
          </p:cNvSpPr>
          <p:nvPr/>
        </p:nvSpPr>
        <p:spPr>
          <a:xfrm>
            <a:off x="6324600" y="1271588"/>
            <a:ext cx="3937000" cy="2462213"/>
          </a:xfrm>
          <a:prstGeom prst="rect">
            <a:avLst/>
          </a:prstGeom>
        </p:spPr>
        <p:txBody>
          <a:bodyPr vert="horz" lIns="0" tIns="0" rIns="0" bIns="0" rtlCol="0">
            <a:spAutoFit/>
          </a:bodyPr>
          <a:lstStyle>
            <a:lvl1pPr marL="0" indent="0" algn="l" defTabSz="914400" rtl="0" eaLnBrk="1" latinLnBrk="0" hangingPunct="1">
              <a:spcBef>
                <a:spcPts val="0"/>
              </a:spcBef>
              <a:spcAft>
                <a:spcPts val="0"/>
              </a:spcAft>
              <a:buFont typeface="Arial" pitchFamily="34" charset="0"/>
              <a:buNone/>
              <a:defRPr sz="2000" kern="1200" baseline="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Toxicity Mediated</a:t>
            </a:r>
          </a:p>
          <a:p>
            <a:endParaRPr lang="en-GB" dirty="0"/>
          </a:p>
          <a:p>
            <a:r>
              <a:rPr lang="en-GB" dirty="0"/>
              <a:t>Gemcitabine</a:t>
            </a:r>
          </a:p>
          <a:p>
            <a:r>
              <a:rPr lang="en-GB" dirty="0" err="1"/>
              <a:t>Mitomycin</a:t>
            </a:r>
            <a:endParaRPr lang="en-GB" dirty="0"/>
          </a:p>
          <a:p>
            <a:r>
              <a:rPr lang="en-GB" dirty="0"/>
              <a:t>FK/</a:t>
            </a:r>
            <a:r>
              <a:rPr lang="en-GB" dirty="0" err="1"/>
              <a:t>CsA</a:t>
            </a:r>
            <a:endParaRPr lang="en-GB" dirty="0"/>
          </a:p>
          <a:p>
            <a:r>
              <a:rPr lang="en-GB" dirty="0" err="1"/>
              <a:t>VEGFi</a:t>
            </a:r>
            <a:r>
              <a:rPr lang="en-GB" dirty="0"/>
              <a:t> (</a:t>
            </a:r>
            <a:r>
              <a:rPr lang="en-GB" dirty="0" err="1"/>
              <a:t>Sirolimus</a:t>
            </a:r>
            <a:r>
              <a:rPr lang="en-GB" dirty="0"/>
              <a:t>, </a:t>
            </a:r>
            <a:r>
              <a:rPr lang="en-GB" dirty="0" err="1"/>
              <a:t>Bevacizumab</a:t>
            </a:r>
            <a:r>
              <a:rPr lang="en-GB" dirty="0"/>
              <a:t>)</a:t>
            </a:r>
          </a:p>
          <a:p>
            <a:r>
              <a:rPr lang="en-GB" dirty="0"/>
              <a:t>Cocaine</a:t>
            </a:r>
          </a:p>
          <a:p>
            <a:r>
              <a:rPr lang="en-GB" dirty="0" err="1"/>
              <a:t>Oxymorphone</a:t>
            </a:r>
            <a:endParaRPr lang="en-GB" dirty="0"/>
          </a:p>
        </p:txBody>
      </p:sp>
      <p:sp>
        <p:nvSpPr>
          <p:cNvPr id="6" name="TextBox 5"/>
          <p:cNvSpPr txBox="1"/>
          <p:nvPr/>
        </p:nvSpPr>
        <p:spPr>
          <a:xfrm>
            <a:off x="3863752" y="4959354"/>
            <a:ext cx="3816424" cy="369332"/>
          </a:xfrm>
          <a:prstGeom prst="rect">
            <a:avLst/>
          </a:prstGeom>
          <a:noFill/>
        </p:spPr>
        <p:txBody>
          <a:bodyPr wrap="square" rtlCol="0">
            <a:spAutoFit/>
          </a:bodyPr>
          <a:lstStyle/>
          <a:p>
            <a:pPr algn="ctr"/>
            <a:r>
              <a:rPr lang="en-GB" dirty="0">
                <a:latin typeface="Arial" panose="020B0604020202020204" pitchFamily="34" charset="0"/>
                <a:cs typeface="Arial" panose="020B0604020202020204" pitchFamily="34" charset="0"/>
              </a:rPr>
              <a:t>Acute Kidney Injury</a:t>
            </a:r>
          </a:p>
        </p:txBody>
      </p:sp>
      <p:sp>
        <p:nvSpPr>
          <p:cNvPr id="7" name="Right Triangle 6"/>
          <p:cNvSpPr/>
          <p:nvPr/>
        </p:nvSpPr>
        <p:spPr>
          <a:xfrm>
            <a:off x="3143672" y="4149080"/>
            <a:ext cx="5256584" cy="810274"/>
          </a:xfrm>
          <a:prstGeom prst="rtTriangl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772401" y="6324601"/>
            <a:ext cx="1081095" cy="276999"/>
          </a:xfrm>
          <a:prstGeom prst="rect">
            <a:avLst/>
          </a:prstGeom>
          <a:noFill/>
        </p:spPr>
        <p:txBody>
          <a:bodyPr wrap="none" rtlCol="0">
            <a:spAutoFit/>
          </a:bodyPr>
          <a:lstStyle/>
          <a:p>
            <a:r>
              <a:rPr lang="en-US" sz="1200" dirty="0" err="1"/>
              <a:t>Uptodate.com</a:t>
            </a:r>
            <a:endParaRPr lang="en-US" sz="1200" dirty="0"/>
          </a:p>
        </p:txBody>
      </p:sp>
      <p:sp>
        <p:nvSpPr>
          <p:cNvPr id="4" name="Arrow: Right 3">
            <a:extLst>
              <a:ext uri="{FF2B5EF4-FFF2-40B4-BE49-F238E27FC236}">
                <a16:creationId xmlns:a16="http://schemas.microsoft.com/office/drawing/2014/main" id="{481FE671-7DC9-539D-6F9B-48910F9AF6A5}"/>
              </a:ext>
            </a:extLst>
          </p:cNvPr>
          <p:cNvSpPr/>
          <p:nvPr/>
        </p:nvSpPr>
        <p:spPr>
          <a:xfrm>
            <a:off x="1031132" y="2132856"/>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B6FEFE51-5E07-E520-C57D-1A1D5C13ECC6}"/>
              </a:ext>
            </a:extLst>
          </p:cNvPr>
          <p:cNvSpPr/>
          <p:nvPr/>
        </p:nvSpPr>
        <p:spPr>
          <a:xfrm>
            <a:off x="5218032" y="2109889"/>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6152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151784" y="550819"/>
            <a:ext cx="3240360"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Thrombocytopenia</a:t>
            </a:r>
          </a:p>
          <a:p>
            <a:pPr algn="ctr"/>
            <a:r>
              <a:rPr lang="en-GB" dirty="0">
                <a:solidFill>
                  <a:schemeClr val="tx1"/>
                </a:solidFill>
                <a:latin typeface="Arial" panose="020B0604020202020204" pitchFamily="34" charset="0"/>
                <a:cs typeface="Arial" panose="020B0604020202020204" pitchFamily="34" charset="0"/>
              </a:rPr>
              <a:t>MAHA</a:t>
            </a:r>
          </a:p>
          <a:p>
            <a:pPr algn="ctr"/>
            <a:r>
              <a:rPr lang="en-GB" dirty="0">
                <a:solidFill>
                  <a:schemeClr val="tx1"/>
                </a:solidFill>
                <a:latin typeface="Arial" panose="020B0604020202020204" pitchFamily="34" charset="0"/>
                <a:cs typeface="Arial" panose="020B0604020202020204" pitchFamily="34" charset="0"/>
              </a:rPr>
              <a:t>±</a:t>
            </a:r>
          </a:p>
          <a:p>
            <a:pPr algn="ctr"/>
            <a:r>
              <a:rPr lang="en-GB" dirty="0">
                <a:solidFill>
                  <a:schemeClr val="tx1"/>
                </a:solidFill>
                <a:latin typeface="Arial" panose="020B0604020202020204" pitchFamily="34" charset="0"/>
                <a:cs typeface="Arial" panose="020B0604020202020204" pitchFamily="34" charset="0"/>
              </a:rPr>
              <a:t>Organ dysfunction</a:t>
            </a:r>
          </a:p>
        </p:txBody>
      </p:sp>
      <p:sp>
        <p:nvSpPr>
          <p:cNvPr id="3" name="Down Arrow 2"/>
          <p:cNvSpPr/>
          <p:nvPr/>
        </p:nvSpPr>
        <p:spPr>
          <a:xfrm>
            <a:off x="502672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2135560" y="2426763"/>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Primary TMA Syndromes</a:t>
            </a:r>
          </a:p>
        </p:txBody>
      </p:sp>
      <p:sp>
        <p:nvSpPr>
          <p:cNvPr id="6" name="Rounded Rectangle 5"/>
          <p:cNvSpPr/>
          <p:nvPr/>
        </p:nvSpPr>
        <p:spPr>
          <a:xfrm>
            <a:off x="6014280" y="2428902"/>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Systemic Diseases associated with low </a:t>
            </a:r>
            <a:r>
              <a:rPr lang="en-GB" dirty="0" err="1">
                <a:solidFill>
                  <a:schemeClr val="tx1"/>
                </a:solidFill>
                <a:latin typeface="Arial" panose="020B0604020202020204" pitchFamily="34" charset="0"/>
                <a:cs typeface="Arial" panose="020B0604020202020204" pitchFamily="34" charset="0"/>
              </a:rPr>
              <a:t>Plt</a:t>
            </a:r>
            <a:r>
              <a:rPr lang="en-GB" dirty="0">
                <a:solidFill>
                  <a:schemeClr val="tx1"/>
                </a:solidFill>
                <a:latin typeface="Arial" panose="020B0604020202020204" pitchFamily="34" charset="0"/>
                <a:cs typeface="Arial" panose="020B0604020202020204" pitchFamily="34" charset="0"/>
              </a:rPr>
              <a:t> &amp; MAHA  </a:t>
            </a:r>
          </a:p>
        </p:txBody>
      </p:sp>
      <p:sp>
        <p:nvSpPr>
          <p:cNvPr id="10" name="Rectangle 9"/>
          <p:cNvSpPr/>
          <p:nvPr/>
        </p:nvSpPr>
        <p:spPr>
          <a:xfrm>
            <a:off x="2650456" y="3287123"/>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TTP</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STEC-HUS</a:t>
            </a:r>
          </a:p>
          <a:p>
            <a:pPr marL="285750" indent="-285750">
              <a:buFont typeface="Arial" panose="020B0604020202020204" pitchFamily="34" charset="0"/>
              <a:buChar char="•"/>
            </a:pPr>
            <a:r>
              <a:rPr lang="en-GB" dirty="0" err="1">
                <a:latin typeface="Arial" panose="020B0604020202020204" pitchFamily="34" charset="0"/>
                <a:cs typeface="Arial" panose="020B0604020202020204" pitchFamily="34" charset="0"/>
              </a:rPr>
              <a:t>aHUS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Drug induced TMA</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Cancer induced TMA</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Metabolism TMA</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Coagulation TMA</a:t>
            </a:r>
          </a:p>
        </p:txBody>
      </p:sp>
      <p:sp>
        <p:nvSpPr>
          <p:cNvPr id="11" name="Rectangle 10"/>
          <p:cNvSpPr/>
          <p:nvPr/>
        </p:nvSpPr>
        <p:spPr>
          <a:xfrm>
            <a:off x="6523192" y="3287124"/>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Complications of pregnancy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Hypertension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Infections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Malignancy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Rheumatic diseases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HSCT/other organ </a:t>
            </a:r>
            <a:r>
              <a:rPr lang="en-GB" dirty="0" err="1">
                <a:latin typeface="Arial" panose="020B0604020202020204" pitchFamily="34" charset="0"/>
                <a:cs typeface="Arial" panose="020B0604020202020204" pitchFamily="34" charset="0"/>
              </a:rPr>
              <a:t>Tx</a:t>
            </a:r>
            <a:endParaRPr lang="en-GB" dirty="0">
              <a:latin typeface="Arial" panose="020B0604020202020204" pitchFamily="34" charset="0"/>
              <a:cs typeface="Arial" panose="020B0604020202020204" pitchFamily="34" charset="0"/>
            </a:endParaRPr>
          </a:p>
        </p:txBody>
      </p:sp>
      <p:sp>
        <p:nvSpPr>
          <p:cNvPr id="12" name="Down Arrow 11"/>
          <p:cNvSpPr/>
          <p:nvPr/>
        </p:nvSpPr>
        <p:spPr>
          <a:xfrm>
            <a:off x="603856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 name="Multiply 4"/>
          <p:cNvSpPr/>
          <p:nvPr/>
        </p:nvSpPr>
        <p:spPr>
          <a:xfrm>
            <a:off x="6168008" y="1700808"/>
            <a:ext cx="2880320" cy="4608512"/>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2927648" y="3465004"/>
            <a:ext cx="79208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99656" y="5661248"/>
            <a:ext cx="1440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99656" y="5877272"/>
            <a:ext cx="1440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6">
            <a:extLst>
              <a:ext uri="{FF2B5EF4-FFF2-40B4-BE49-F238E27FC236}">
                <a16:creationId xmlns:a16="http://schemas.microsoft.com/office/drawing/2014/main" id="{D90ECC5C-DA47-2798-78BD-1011AA0047CD}"/>
              </a:ext>
            </a:extLst>
          </p:cNvPr>
          <p:cNvSpPr/>
          <p:nvPr/>
        </p:nvSpPr>
        <p:spPr>
          <a:xfrm>
            <a:off x="1672232" y="4342794"/>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8877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3273F-153A-EEE5-A6E8-36BA6A71F2AD}"/>
              </a:ext>
            </a:extLst>
          </p:cNvPr>
          <p:cNvPicPr>
            <a:picLocks noChangeAspect="1"/>
          </p:cNvPicPr>
          <p:nvPr/>
        </p:nvPicPr>
        <p:blipFill>
          <a:blip r:embed="rId2"/>
          <a:stretch>
            <a:fillRect/>
          </a:stretch>
        </p:blipFill>
        <p:spPr>
          <a:xfrm>
            <a:off x="911424" y="643466"/>
            <a:ext cx="8409161" cy="5571067"/>
          </a:xfrm>
          <a:prstGeom prst="rect">
            <a:avLst/>
          </a:prstGeom>
        </p:spPr>
      </p:pic>
      <p:pic>
        <p:nvPicPr>
          <p:cNvPr id="5" name="Picture 4">
            <a:extLst>
              <a:ext uri="{FF2B5EF4-FFF2-40B4-BE49-F238E27FC236}">
                <a16:creationId xmlns:a16="http://schemas.microsoft.com/office/drawing/2014/main" id="{447D9C01-1690-44D9-9BFA-4DFA0B743DD7}"/>
              </a:ext>
            </a:extLst>
          </p:cNvPr>
          <p:cNvPicPr>
            <a:picLocks noChangeAspect="1"/>
          </p:cNvPicPr>
          <p:nvPr/>
        </p:nvPicPr>
        <p:blipFill>
          <a:blip r:embed="rId3"/>
          <a:stretch>
            <a:fillRect/>
          </a:stretch>
        </p:blipFill>
        <p:spPr>
          <a:xfrm>
            <a:off x="9624392" y="1993825"/>
            <a:ext cx="2279767" cy="2870348"/>
          </a:xfrm>
          <a:prstGeom prst="rect">
            <a:avLst/>
          </a:prstGeom>
        </p:spPr>
      </p:pic>
    </p:spTree>
    <p:extLst>
      <p:ext uri="{BB962C8B-B14F-4D97-AF65-F5344CB8AC3E}">
        <p14:creationId xmlns:p14="http://schemas.microsoft.com/office/powerpoint/2010/main" val="184440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151784" y="550819"/>
            <a:ext cx="3240360"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Thrombocytopenia</a:t>
            </a:r>
          </a:p>
          <a:p>
            <a:pPr algn="ctr"/>
            <a:r>
              <a:rPr lang="en-GB" dirty="0">
                <a:solidFill>
                  <a:schemeClr val="tx1"/>
                </a:solidFill>
                <a:latin typeface="Arial" panose="020B0604020202020204" pitchFamily="34" charset="0"/>
                <a:cs typeface="Arial" panose="020B0604020202020204" pitchFamily="34" charset="0"/>
              </a:rPr>
              <a:t>MAHA</a:t>
            </a:r>
          </a:p>
          <a:p>
            <a:pPr algn="ctr"/>
            <a:r>
              <a:rPr lang="en-GB" dirty="0">
                <a:solidFill>
                  <a:schemeClr val="tx1"/>
                </a:solidFill>
                <a:latin typeface="Arial" panose="020B0604020202020204" pitchFamily="34" charset="0"/>
                <a:cs typeface="Arial" panose="020B0604020202020204" pitchFamily="34" charset="0"/>
              </a:rPr>
              <a:t>±</a:t>
            </a:r>
          </a:p>
          <a:p>
            <a:pPr algn="ctr"/>
            <a:r>
              <a:rPr lang="en-GB" dirty="0">
                <a:solidFill>
                  <a:schemeClr val="tx1"/>
                </a:solidFill>
                <a:latin typeface="Arial" panose="020B0604020202020204" pitchFamily="34" charset="0"/>
                <a:cs typeface="Arial" panose="020B0604020202020204" pitchFamily="34" charset="0"/>
              </a:rPr>
              <a:t>Organ dysfunction</a:t>
            </a:r>
          </a:p>
        </p:txBody>
      </p:sp>
      <p:sp>
        <p:nvSpPr>
          <p:cNvPr id="3" name="Down Arrow 2"/>
          <p:cNvSpPr/>
          <p:nvPr/>
        </p:nvSpPr>
        <p:spPr>
          <a:xfrm>
            <a:off x="502672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2135560" y="2426763"/>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Primary TMA Syndromes</a:t>
            </a:r>
          </a:p>
        </p:txBody>
      </p:sp>
      <p:sp>
        <p:nvSpPr>
          <p:cNvPr id="6" name="Rounded Rectangle 5"/>
          <p:cNvSpPr/>
          <p:nvPr/>
        </p:nvSpPr>
        <p:spPr>
          <a:xfrm>
            <a:off x="6014280" y="2428902"/>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Systemic Diseases associated with low </a:t>
            </a:r>
            <a:r>
              <a:rPr lang="en-GB" dirty="0" err="1">
                <a:solidFill>
                  <a:schemeClr val="tx1"/>
                </a:solidFill>
                <a:latin typeface="Arial" panose="020B0604020202020204" pitchFamily="34" charset="0"/>
                <a:cs typeface="Arial" panose="020B0604020202020204" pitchFamily="34" charset="0"/>
              </a:rPr>
              <a:t>Plt</a:t>
            </a:r>
            <a:r>
              <a:rPr lang="en-GB" dirty="0">
                <a:solidFill>
                  <a:schemeClr val="tx1"/>
                </a:solidFill>
                <a:latin typeface="Arial" panose="020B0604020202020204" pitchFamily="34" charset="0"/>
                <a:cs typeface="Arial" panose="020B0604020202020204" pitchFamily="34" charset="0"/>
              </a:rPr>
              <a:t> &amp; MAHA  </a:t>
            </a:r>
          </a:p>
        </p:txBody>
      </p:sp>
      <p:sp>
        <p:nvSpPr>
          <p:cNvPr id="10" name="Rectangle 9"/>
          <p:cNvSpPr/>
          <p:nvPr/>
        </p:nvSpPr>
        <p:spPr>
          <a:xfrm>
            <a:off x="2650456" y="3287123"/>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TTP</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STEC-HUS</a:t>
            </a:r>
          </a:p>
          <a:p>
            <a:pPr marL="285750" indent="-285750">
              <a:buFont typeface="Arial" panose="020B0604020202020204" pitchFamily="34" charset="0"/>
              <a:buChar char="•"/>
            </a:pPr>
            <a:r>
              <a:rPr lang="en-GB" dirty="0" err="1">
                <a:latin typeface="Arial" panose="020B0604020202020204" pitchFamily="34" charset="0"/>
                <a:cs typeface="Arial" panose="020B0604020202020204" pitchFamily="34" charset="0"/>
              </a:rPr>
              <a:t>aHUS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Drug induced TMA</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Cancer induced TMA</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Metabolism TMA</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Coagulation TMA</a:t>
            </a:r>
          </a:p>
        </p:txBody>
      </p:sp>
      <p:sp>
        <p:nvSpPr>
          <p:cNvPr id="11" name="Rectangle 10"/>
          <p:cNvSpPr/>
          <p:nvPr/>
        </p:nvSpPr>
        <p:spPr>
          <a:xfrm>
            <a:off x="6523192" y="3287124"/>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Complications of pregnancy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Hypertension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Infections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Malignancy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Rheumatic diseases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HSCT/other organ </a:t>
            </a:r>
            <a:r>
              <a:rPr lang="en-GB" dirty="0" err="1">
                <a:latin typeface="Arial" panose="020B0604020202020204" pitchFamily="34" charset="0"/>
                <a:cs typeface="Arial" panose="020B0604020202020204" pitchFamily="34" charset="0"/>
              </a:rPr>
              <a:t>Tx</a:t>
            </a:r>
            <a:endParaRPr lang="en-GB" dirty="0">
              <a:latin typeface="Arial" panose="020B0604020202020204" pitchFamily="34" charset="0"/>
              <a:cs typeface="Arial" panose="020B0604020202020204" pitchFamily="34" charset="0"/>
            </a:endParaRPr>
          </a:p>
        </p:txBody>
      </p:sp>
      <p:sp>
        <p:nvSpPr>
          <p:cNvPr id="12" name="Down Arrow 11"/>
          <p:cNvSpPr/>
          <p:nvPr/>
        </p:nvSpPr>
        <p:spPr>
          <a:xfrm>
            <a:off x="603856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 name="Multiply 4"/>
          <p:cNvSpPr/>
          <p:nvPr/>
        </p:nvSpPr>
        <p:spPr>
          <a:xfrm>
            <a:off x="6168008" y="1700808"/>
            <a:ext cx="2880320" cy="4608512"/>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2927648" y="3465004"/>
            <a:ext cx="79208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99656" y="5661248"/>
            <a:ext cx="1440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99656" y="5877272"/>
            <a:ext cx="1440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6">
            <a:extLst>
              <a:ext uri="{FF2B5EF4-FFF2-40B4-BE49-F238E27FC236}">
                <a16:creationId xmlns:a16="http://schemas.microsoft.com/office/drawing/2014/main" id="{D90ECC5C-DA47-2798-78BD-1011AA0047CD}"/>
              </a:ext>
            </a:extLst>
          </p:cNvPr>
          <p:cNvSpPr/>
          <p:nvPr/>
        </p:nvSpPr>
        <p:spPr>
          <a:xfrm>
            <a:off x="1662896" y="3520432"/>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6512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a:solidFill>
                  <a:schemeClr val="tx2"/>
                </a:solidFill>
              </a:rPr>
              <a:t>HUS – STEC or no STEC</a:t>
            </a:r>
          </a:p>
        </p:txBody>
      </p:sp>
      <p:sp>
        <p:nvSpPr>
          <p:cNvPr id="3" name="Text Placeholder 2"/>
          <p:cNvSpPr>
            <a:spLocks noGrp="1"/>
          </p:cNvSpPr>
          <p:nvPr>
            <p:ph type="body" sz="quarter" idx="13"/>
          </p:nvPr>
        </p:nvSpPr>
        <p:spPr>
          <a:xfrm>
            <a:off x="2279576" y="1556793"/>
            <a:ext cx="4752528" cy="4062651"/>
          </a:xfrm>
        </p:spPr>
        <p:txBody>
          <a:bodyPr/>
          <a:lstStyle/>
          <a:p>
            <a:pPr marL="342900" indent="-342900">
              <a:buFont typeface="Arial" panose="020B0604020202020204" pitchFamily="34" charset="0"/>
              <a:buChar char="•"/>
            </a:pPr>
            <a:r>
              <a:rPr lang="en-GB" sz="2800" dirty="0" err="1"/>
              <a:t>Enterohaemorrhagic</a:t>
            </a:r>
            <a:r>
              <a:rPr lang="en-GB" sz="2800" dirty="0"/>
              <a:t> </a:t>
            </a:r>
            <a:r>
              <a:rPr lang="en-GB" sz="2800" i="1" dirty="0"/>
              <a:t>E. coli</a:t>
            </a:r>
          </a:p>
          <a:p>
            <a:pPr marL="1085850" lvl="1"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&gt;70% D+HUS in HICs</a:t>
            </a:r>
          </a:p>
          <a:p>
            <a:pPr marL="1085850" lvl="1" indent="-342900">
              <a:buFont typeface="Arial" panose="020B0604020202020204" pitchFamily="34" charset="0"/>
              <a:buChar char="•"/>
            </a:pPr>
            <a:r>
              <a:rPr lang="en-GB" sz="2400" i="1" dirty="0">
                <a:latin typeface="Arial" panose="020B0604020202020204" pitchFamily="34" charset="0"/>
                <a:cs typeface="Arial" panose="020B0604020202020204" pitchFamily="34" charset="0"/>
              </a:rPr>
              <a:t>E. coli O157:H7</a:t>
            </a:r>
            <a:endParaRPr lang="en-GB" sz="2400" dirty="0">
              <a:latin typeface="Arial" panose="020B0604020202020204" pitchFamily="34" charset="0"/>
              <a:cs typeface="Arial" panose="020B0604020202020204" pitchFamily="34" charset="0"/>
            </a:endParaRPr>
          </a:p>
          <a:p>
            <a:pPr marL="1085850" lvl="1"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Disease of children</a:t>
            </a:r>
          </a:p>
          <a:p>
            <a:pPr marL="342900" indent="-342900">
              <a:buFont typeface="Arial" panose="020B0604020202020204" pitchFamily="34" charset="0"/>
              <a:buChar char="•"/>
            </a:pPr>
            <a:endParaRPr lang="en-GB" i="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800" i="1" dirty="0" err="1"/>
              <a:t>Shigella</a:t>
            </a:r>
            <a:r>
              <a:rPr lang="en-GB" sz="2800" i="1" dirty="0"/>
              <a:t> </a:t>
            </a:r>
            <a:r>
              <a:rPr lang="en-GB" sz="2800" i="1" dirty="0" err="1"/>
              <a:t>dysenteriae</a:t>
            </a:r>
            <a:r>
              <a:rPr lang="en-GB" sz="2800" dirty="0"/>
              <a:t> </a:t>
            </a:r>
            <a:endParaRPr lang="en-GB" sz="2800" i="1" dirty="0"/>
          </a:p>
          <a:p>
            <a:pPr marL="1085850" lvl="1"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LMIC</a:t>
            </a:r>
          </a:p>
          <a:p>
            <a:pPr marL="1085850" lvl="1"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Mortality 15-40%</a:t>
            </a:r>
          </a:p>
          <a:p>
            <a:pPr marL="1085850" lvl="1" indent="-342900">
              <a:buFont typeface="Arial" panose="020B0604020202020204" pitchFamily="34" charset="0"/>
              <a:buChar char="•"/>
            </a:pPr>
            <a:endParaRPr lang="en-GB" sz="2000" i="1" dirty="0"/>
          </a:p>
          <a:p>
            <a:endParaRPr lang="en-GB" dirty="0"/>
          </a:p>
        </p:txBody>
      </p:sp>
      <p:pic>
        <p:nvPicPr>
          <p:cNvPr id="1026" name="Picture 2" descr="Kiyoshi Shiga.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8" y="1096675"/>
            <a:ext cx="2095500" cy="28765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a/a1/Shiga_toxin_%28Stx%29_PDB_1r4q.png/1024px-Shiga_toxin_%28Stx%29_PDB_1r4q.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55602" y="4337034"/>
            <a:ext cx="2600635" cy="2260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72401" y="6477001"/>
            <a:ext cx="1081095" cy="276999"/>
          </a:xfrm>
          <a:prstGeom prst="rect">
            <a:avLst/>
          </a:prstGeom>
          <a:noFill/>
        </p:spPr>
        <p:txBody>
          <a:bodyPr wrap="none" rtlCol="0">
            <a:spAutoFit/>
          </a:bodyPr>
          <a:lstStyle/>
          <a:p>
            <a:r>
              <a:rPr lang="en-US" sz="1200" dirty="0" err="1"/>
              <a:t>Uptodate.com</a:t>
            </a:r>
            <a:endParaRPr lang="en-US" sz="1200" dirty="0"/>
          </a:p>
        </p:txBody>
      </p:sp>
    </p:spTree>
    <p:extLst>
      <p:ext uri="{BB962C8B-B14F-4D97-AF65-F5344CB8AC3E}">
        <p14:creationId xmlns:p14="http://schemas.microsoft.com/office/powerpoint/2010/main" val="119998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a:solidFill>
                  <a:schemeClr val="tx2"/>
                </a:solidFill>
              </a:rPr>
              <a:t>STEC-HUS – diagnosis</a:t>
            </a:r>
          </a:p>
        </p:txBody>
      </p:sp>
      <p:sp>
        <p:nvSpPr>
          <p:cNvPr id="3" name="Text Placeholder 2"/>
          <p:cNvSpPr>
            <a:spLocks noGrp="1"/>
          </p:cNvSpPr>
          <p:nvPr>
            <p:ph type="body" sz="quarter" idx="13"/>
          </p:nvPr>
        </p:nvSpPr>
        <p:spPr>
          <a:xfrm>
            <a:off x="2279576" y="1556792"/>
            <a:ext cx="7560840" cy="5170646"/>
          </a:xfrm>
        </p:spPr>
        <p:txBody>
          <a:bodyPr/>
          <a:lstStyle/>
          <a:p>
            <a:pPr marL="342900" indent="-342900">
              <a:buFont typeface="Arial" panose="020B0604020202020204" pitchFamily="34" charset="0"/>
              <a:buChar char="•"/>
            </a:pPr>
            <a:r>
              <a:rPr lang="en-GB" b="1" dirty="0"/>
              <a:t>Evidence of STEC infection</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Stool </a:t>
            </a:r>
            <a:r>
              <a:rPr lang="en-GB" sz="2000" dirty="0" err="1">
                <a:latin typeface="Arial" panose="020B0604020202020204" pitchFamily="34" charset="0"/>
                <a:cs typeface="Arial" panose="020B0604020202020204" pitchFamily="34" charset="0"/>
              </a:rPr>
              <a:t>shiga</a:t>
            </a:r>
            <a:r>
              <a:rPr lang="en-GB" sz="2000" dirty="0">
                <a:latin typeface="Arial" panose="020B0604020202020204" pitchFamily="34" charset="0"/>
                <a:cs typeface="Arial" panose="020B0604020202020204" pitchFamily="34" charset="0"/>
              </a:rPr>
              <a:t> toxin</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Stool cultures</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PCR for toxin virulence genes in stool</a:t>
            </a:r>
          </a:p>
          <a:p>
            <a:pPr marL="1085850" lvl="1"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dirty="0">
                <a:latin typeface="Arial" panose="020B0604020202020204" pitchFamily="34" charset="0"/>
                <a:cs typeface="Arial" panose="020B0604020202020204" pitchFamily="34" charset="0"/>
              </a:rPr>
              <a:t>All performed at Colindale GI infections Reference Unit</a:t>
            </a:r>
          </a:p>
          <a:p>
            <a:pPr marL="342900" indent="-342900">
              <a:buFont typeface="Arial" panose="020B0604020202020204" pitchFamily="34" charset="0"/>
              <a:buChar char="•"/>
            </a:pPr>
            <a:r>
              <a:rPr lang="en-GB" dirty="0">
                <a:latin typeface="Arial" panose="020B0604020202020204" pitchFamily="34" charset="0"/>
                <a:cs typeface="Arial" panose="020B0604020202020204" pitchFamily="34" charset="0"/>
              </a:rPr>
              <a:t>All should be mandatory</a:t>
            </a:r>
          </a:p>
          <a:p>
            <a:pPr marL="1085850" lvl="1"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b="1" dirty="0">
                <a:latin typeface="Arial" panose="020B0604020202020204" pitchFamily="34" charset="0"/>
                <a:cs typeface="Arial" panose="020B0604020202020204" pitchFamily="34" charset="0"/>
              </a:rPr>
              <a:t>Clinical…</a:t>
            </a:r>
            <a:r>
              <a:rPr lang="en-GB" sz="1200" dirty="0">
                <a:latin typeface="Arial" panose="020B0604020202020204" pitchFamily="34" charset="0"/>
                <a:cs typeface="Arial" panose="020B0604020202020204" pitchFamily="34" charset="0"/>
              </a:rPr>
              <a:t> </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~5% of STEC-HUS has </a:t>
            </a:r>
            <a:r>
              <a:rPr lang="en-GB" sz="2000" b="1" dirty="0">
                <a:latin typeface="Arial" panose="020B0604020202020204" pitchFamily="34" charset="0"/>
                <a:cs typeface="Arial" panose="020B0604020202020204" pitchFamily="34" charset="0"/>
              </a:rPr>
              <a:t>no</a:t>
            </a:r>
            <a:r>
              <a:rPr lang="en-GB" sz="2000" dirty="0">
                <a:latin typeface="Arial" panose="020B0604020202020204" pitchFamily="34" charset="0"/>
                <a:cs typeface="Arial" panose="020B0604020202020204" pitchFamily="34" charset="0"/>
              </a:rPr>
              <a:t> diarrhoea</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30%+ of </a:t>
            </a:r>
            <a:r>
              <a:rPr lang="en-GB" sz="2000" dirty="0" err="1">
                <a:latin typeface="Arial" panose="020B0604020202020204" pitchFamily="34" charset="0"/>
                <a:cs typeface="Arial" panose="020B0604020202020204" pitchFamily="34" charset="0"/>
              </a:rPr>
              <a:t>aHUS</a:t>
            </a:r>
            <a:r>
              <a:rPr lang="en-GB" sz="2000" dirty="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has</a:t>
            </a:r>
            <a:r>
              <a:rPr lang="en-GB" sz="2000" dirty="0">
                <a:latin typeface="Arial" panose="020B0604020202020204" pitchFamily="34" charset="0"/>
                <a:cs typeface="Arial" panose="020B0604020202020204" pitchFamily="34" charset="0"/>
              </a:rPr>
              <a:t> diarrhoea</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Bacterial shedding in stool happens early and for only a short time</a:t>
            </a:r>
          </a:p>
          <a:p>
            <a:pPr marL="1085850" lvl="1"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endParaRPr lang="en-GB" dirty="0"/>
          </a:p>
        </p:txBody>
      </p:sp>
      <p:sp>
        <p:nvSpPr>
          <p:cNvPr id="4" name="TextBox 3"/>
          <p:cNvSpPr txBox="1"/>
          <p:nvPr/>
        </p:nvSpPr>
        <p:spPr>
          <a:xfrm>
            <a:off x="7772401" y="6324601"/>
            <a:ext cx="1081095" cy="276999"/>
          </a:xfrm>
          <a:prstGeom prst="rect">
            <a:avLst/>
          </a:prstGeom>
          <a:noFill/>
        </p:spPr>
        <p:txBody>
          <a:bodyPr wrap="none" rtlCol="0">
            <a:spAutoFit/>
          </a:bodyPr>
          <a:lstStyle/>
          <a:p>
            <a:r>
              <a:rPr lang="en-US" sz="1200" dirty="0" err="1"/>
              <a:t>Uptodate.com</a:t>
            </a:r>
            <a:endParaRPr lang="en-US" sz="1200" dirty="0"/>
          </a:p>
        </p:txBody>
      </p:sp>
    </p:spTree>
    <p:extLst>
      <p:ext uri="{BB962C8B-B14F-4D97-AF65-F5344CB8AC3E}">
        <p14:creationId xmlns:p14="http://schemas.microsoft.com/office/powerpoint/2010/main" val="3807152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7BD6C2B-D3FE-7211-CA7D-1425A0246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151784" y="550819"/>
            <a:ext cx="3240360"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Thrombocytopenia</a:t>
            </a:r>
          </a:p>
          <a:p>
            <a:pPr algn="ctr"/>
            <a:r>
              <a:rPr lang="en-GB" dirty="0">
                <a:solidFill>
                  <a:schemeClr val="tx1"/>
                </a:solidFill>
                <a:latin typeface="Arial" panose="020B0604020202020204" pitchFamily="34" charset="0"/>
                <a:cs typeface="Arial" panose="020B0604020202020204" pitchFamily="34" charset="0"/>
              </a:rPr>
              <a:t>MAHA</a:t>
            </a:r>
          </a:p>
          <a:p>
            <a:pPr algn="ctr"/>
            <a:r>
              <a:rPr lang="en-GB" dirty="0">
                <a:solidFill>
                  <a:schemeClr val="tx1"/>
                </a:solidFill>
                <a:latin typeface="Arial" panose="020B0604020202020204" pitchFamily="34" charset="0"/>
                <a:cs typeface="Arial" panose="020B0604020202020204" pitchFamily="34" charset="0"/>
              </a:rPr>
              <a:t>±</a:t>
            </a:r>
          </a:p>
          <a:p>
            <a:pPr algn="ctr"/>
            <a:r>
              <a:rPr lang="en-GB" dirty="0">
                <a:solidFill>
                  <a:schemeClr val="tx1"/>
                </a:solidFill>
                <a:latin typeface="Arial" panose="020B0604020202020204" pitchFamily="34" charset="0"/>
                <a:cs typeface="Arial" panose="020B0604020202020204" pitchFamily="34" charset="0"/>
              </a:rPr>
              <a:t>Organ dysfunction</a:t>
            </a:r>
          </a:p>
        </p:txBody>
      </p:sp>
      <p:sp>
        <p:nvSpPr>
          <p:cNvPr id="3" name="Down Arrow 2"/>
          <p:cNvSpPr/>
          <p:nvPr/>
        </p:nvSpPr>
        <p:spPr>
          <a:xfrm>
            <a:off x="502672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2135560" y="2426763"/>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Primary TMA Syndromes</a:t>
            </a:r>
          </a:p>
        </p:txBody>
      </p:sp>
      <p:sp>
        <p:nvSpPr>
          <p:cNvPr id="6" name="Rounded Rectangle 5"/>
          <p:cNvSpPr/>
          <p:nvPr/>
        </p:nvSpPr>
        <p:spPr>
          <a:xfrm>
            <a:off x="6014280" y="2428902"/>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Systemic Diseases associated with low </a:t>
            </a:r>
            <a:r>
              <a:rPr lang="en-GB" dirty="0" err="1">
                <a:solidFill>
                  <a:schemeClr val="tx1"/>
                </a:solidFill>
                <a:latin typeface="Arial" panose="020B0604020202020204" pitchFamily="34" charset="0"/>
                <a:cs typeface="Arial" panose="020B0604020202020204" pitchFamily="34" charset="0"/>
              </a:rPr>
              <a:t>Plt</a:t>
            </a:r>
            <a:r>
              <a:rPr lang="en-GB" dirty="0">
                <a:solidFill>
                  <a:schemeClr val="tx1"/>
                </a:solidFill>
                <a:latin typeface="Arial" panose="020B0604020202020204" pitchFamily="34" charset="0"/>
                <a:cs typeface="Arial" panose="020B0604020202020204" pitchFamily="34" charset="0"/>
              </a:rPr>
              <a:t> &amp; MAHA  </a:t>
            </a:r>
          </a:p>
        </p:txBody>
      </p:sp>
      <p:sp>
        <p:nvSpPr>
          <p:cNvPr id="10" name="Rectangle 9"/>
          <p:cNvSpPr/>
          <p:nvPr/>
        </p:nvSpPr>
        <p:spPr>
          <a:xfrm>
            <a:off x="2650456" y="3287123"/>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TTP</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STEC-HUS</a:t>
            </a:r>
          </a:p>
          <a:p>
            <a:pPr marL="285750" indent="-285750">
              <a:buFont typeface="Arial" panose="020B0604020202020204" pitchFamily="34" charset="0"/>
              <a:buChar char="•"/>
            </a:pPr>
            <a:r>
              <a:rPr lang="en-GB" dirty="0" err="1">
                <a:latin typeface="Arial" panose="020B0604020202020204" pitchFamily="34" charset="0"/>
                <a:cs typeface="Arial" panose="020B0604020202020204" pitchFamily="34" charset="0"/>
              </a:rPr>
              <a:t>aHUS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Drug induced TMA</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Cancer induced TMA</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Metabolism TMA</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Coagulation TMA</a:t>
            </a:r>
          </a:p>
        </p:txBody>
      </p:sp>
      <p:sp>
        <p:nvSpPr>
          <p:cNvPr id="11" name="Rectangle 10"/>
          <p:cNvSpPr/>
          <p:nvPr/>
        </p:nvSpPr>
        <p:spPr>
          <a:xfrm>
            <a:off x="6523192" y="3287124"/>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Complications of pregnancy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Hypertension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Infections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Malignancy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Rheumatic diseases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HSCT/other organ </a:t>
            </a:r>
            <a:r>
              <a:rPr lang="en-GB" dirty="0" err="1">
                <a:latin typeface="Arial" panose="020B0604020202020204" pitchFamily="34" charset="0"/>
                <a:cs typeface="Arial" panose="020B0604020202020204" pitchFamily="34" charset="0"/>
              </a:rPr>
              <a:t>Tx</a:t>
            </a:r>
            <a:endParaRPr lang="en-GB" dirty="0">
              <a:latin typeface="Arial" panose="020B0604020202020204" pitchFamily="34" charset="0"/>
              <a:cs typeface="Arial" panose="020B0604020202020204" pitchFamily="34" charset="0"/>
            </a:endParaRPr>
          </a:p>
        </p:txBody>
      </p:sp>
      <p:sp>
        <p:nvSpPr>
          <p:cNvPr id="12" name="Down Arrow 11"/>
          <p:cNvSpPr/>
          <p:nvPr/>
        </p:nvSpPr>
        <p:spPr>
          <a:xfrm>
            <a:off x="603856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 name="Multiply 4"/>
          <p:cNvSpPr/>
          <p:nvPr/>
        </p:nvSpPr>
        <p:spPr>
          <a:xfrm>
            <a:off x="6168008" y="1700808"/>
            <a:ext cx="2880320" cy="4608512"/>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2927648" y="3465004"/>
            <a:ext cx="79208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99656" y="5661248"/>
            <a:ext cx="1440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99656" y="5877272"/>
            <a:ext cx="1440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B232CA-6F42-870F-BE60-F9852B4AF271}"/>
              </a:ext>
            </a:extLst>
          </p:cNvPr>
          <p:cNvCxnSpPr>
            <a:cxnSpLocks/>
          </p:cNvCxnSpPr>
          <p:nvPr/>
        </p:nvCxnSpPr>
        <p:spPr>
          <a:xfrm>
            <a:off x="2927648" y="3789040"/>
            <a:ext cx="12241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B5DE1C-C0DC-5B14-9D23-C9F675169110}"/>
              </a:ext>
            </a:extLst>
          </p:cNvPr>
          <p:cNvCxnSpPr>
            <a:cxnSpLocks/>
          </p:cNvCxnSpPr>
          <p:nvPr/>
        </p:nvCxnSpPr>
        <p:spPr>
          <a:xfrm>
            <a:off x="2999656" y="4293096"/>
            <a:ext cx="19442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AEC48C-2725-2047-A4B6-FBDC48B7C4D1}"/>
              </a:ext>
            </a:extLst>
          </p:cNvPr>
          <p:cNvCxnSpPr>
            <a:cxnSpLocks/>
          </p:cNvCxnSpPr>
          <p:nvPr/>
        </p:nvCxnSpPr>
        <p:spPr>
          <a:xfrm>
            <a:off x="2999656" y="4581128"/>
            <a:ext cx="19442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229FAFD-3BB7-DFFB-9CE0-8EC94BBD644B}"/>
              </a:ext>
            </a:extLst>
          </p:cNvPr>
          <p:cNvCxnSpPr/>
          <p:nvPr/>
        </p:nvCxnSpPr>
        <p:spPr>
          <a:xfrm>
            <a:off x="2999656" y="4869160"/>
            <a:ext cx="79208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Arrow: Right 18">
            <a:extLst>
              <a:ext uri="{FF2B5EF4-FFF2-40B4-BE49-F238E27FC236}">
                <a16:creationId xmlns:a16="http://schemas.microsoft.com/office/drawing/2014/main" id="{CD32F482-731E-9363-99AC-BF64443F5F87}"/>
              </a:ext>
            </a:extLst>
          </p:cNvPr>
          <p:cNvSpPr/>
          <p:nvPr/>
        </p:nvSpPr>
        <p:spPr>
          <a:xfrm>
            <a:off x="1672048" y="3789040"/>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4076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bwMode="auto">
          <a:xfrm>
            <a:off x="2162176" y="908721"/>
            <a:ext cx="7851775" cy="4616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en-US" dirty="0">
                <a:solidFill>
                  <a:schemeClr val="tx2"/>
                </a:solidFill>
                <a:latin typeface="Arial" charset="0"/>
                <a:cs typeface="Arial" charset="0"/>
              </a:rPr>
              <a:t>Declaration</a:t>
            </a:r>
          </a:p>
        </p:txBody>
      </p:sp>
      <p:sp>
        <p:nvSpPr>
          <p:cNvPr id="16387" name="Text Placeholder 2"/>
          <p:cNvSpPr>
            <a:spLocks noGrp="1"/>
          </p:cNvSpPr>
          <p:nvPr>
            <p:ph type="body" sz="quarter" idx="13"/>
          </p:nvPr>
        </p:nvSpPr>
        <p:spPr bwMode="auto">
          <a:xfrm>
            <a:off x="2159001" y="1537047"/>
            <a:ext cx="7872413" cy="276998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spcAft>
                <a:spcPct val="0"/>
              </a:spcAft>
            </a:pPr>
            <a:r>
              <a:rPr lang="en-US" dirty="0" err="1">
                <a:latin typeface="Arial" charset="0"/>
              </a:rPr>
              <a:t>Alexion</a:t>
            </a:r>
            <a:r>
              <a:rPr lang="en-US" dirty="0">
                <a:latin typeface="Arial" charset="0"/>
              </a:rPr>
              <a:t> paid for my hotel and registration at the UK Renal Association 2016</a:t>
            </a:r>
          </a:p>
          <a:p>
            <a:pPr>
              <a:spcBef>
                <a:spcPct val="0"/>
              </a:spcBef>
              <a:spcAft>
                <a:spcPct val="0"/>
              </a:spcAft>
            </a:pPr>
            <a:endParaRPr lang="en-US" dirty="0">
              <a:latin typeface="Arial" charset="0"/>
            </a:endParaRPr>
          </a:p>
          <a:p>
            <a:pPr>
              <a:spcBef>
                <a:spcPct val="0"/>
              </a:spcBef>
              <a:spcAft>
                <a:spcPct val="0"/>
              </a:spcAft>
            </a:pPr>
            <a:r>
              <a:rPr lang="en-US" dirty="0">
                <a:latin typeface="Arial" charset="0"/>
              </a:rPr>
              <a:t>I attended the ‘Clinical Excellence in TMA’ conference in Essen, Germany in June 2017. </a:t>
            </a:r>
            <a:r>
              <a:rPr lang="en-US" dirty="0" err="1">
                <a:latin typeface="Arial" charset="0"/>
              </a:rPr>
              <a:t>Alexion</a:t>
            </a:r>
            <a:r>
              <a:rPr lang="en-US" dirty="0">
                <a:latin typeface="Arial" charset="0"/>
              </a:rPr>
              <a:t> paid for all flights, registration, transfers and accommodation for this</a:t>
            </a:r>
          </a:p>
          <a:p>
            <a:pPr>
              <a:spcBef>
                <a:spcPct val="0"/>
              </a:spcBef>
              <a:spcAft>
                <a:spcPct val="0"/>
              </a:spcAft>
            </a:pPr>
            <a:endParaRPr lang="en-US" dirty="0"/>
          </a:p>
          <a:p>
            <a:pPr>
              <a:spcBef>
                <a:spcPct val="0"/>
              </a:spcBef>
              <a:spcAft>
                <a:spcPct val="0"/>
              </a:spcAft>
            </a:pPr>
            <a:r>
              <a:rPr lang="en-US" dirty="0"/>
              <a:t>Alexion have provided compassionate use Eculizumab for patients I have looked after</a:t>
            </a:r>
          </a:p>
        </p:txBody>
      </p:sp>
    </p:spTree>
    <p:extLst>
      <p:ext uri="{BB962C8B-B14F-4D97-AF65-F5344CB8AC3E}">
        <p14:creationId xmlns:p14="http://schemas.microsoft.com/office/powerpoint/2010/main" val="422680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AMTS13 activity in normal and thrombotic thrombocytopenia purpura plasma. (a) In normal persons, ADAMTS13 enzyme molecules from the plasma attach to and then cleave the unusually large von Willebrand factor (ULvWF) multimers that are secreted in long strings from stimulated endothelial cells. (b) In patients with thrombotic thrombocytopenic purpura (TTP), a deficiency of ADAMTS13 prevents the cleavage of ULvWF multimers secreted by endothelial cells. Platelets carried by flowing blood adhere to the uncleaved ULvWF multimers, resulting in the development of platelet thrombi.">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7108134" y="188640"/>
            <a:ext cx="3170823" cy="15670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3621" t="72560"/>
          <a:stretch/>
        </p:blipFill>
        <p:spPr bwMode="auto">
          <a:xfrm>
            <a:off x="2951086" y="275062"/>
            <a:ext cx="1681316" cy="148062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4" name="TextBox 3"/>
          <p:cNvSpPr txBox="1"/>
          <p:nvPr/>
        </p:nvSpPr>
        <p:spPr>
          <a:xfrm>
            <a:off x="8683060" y="1988840"/>
            <a:ext cx="187743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Ultra Large-</a:t>
            </a:r>
            <a:r>
              <a:rPr lang="en-GB" dirty="0" err="1">
                <a:latin typeface="Arial" panose="020B0604020202020204" pitchFamily="34" charset="0"/>
                <a:cs typeface="Arial" panose="020B0604020202020204" pitchFamily="34" charset="0"/>
              </a:rPr>
              <a:t>vWF</a:t>
            </a:r>
            <a:endParaRPr lang="en-GB" dirty="0">
              <a:latin typeface="Arial" panose="020B0604020202020204" pitchFamily="34" charset="0"/>
              <a:cs typeface="Arial" panose="020B0604020202020204" pitchFamily="34" charset="0"/>
            </a:endParaRPr>
          </a:p>
        </p:txBody>
      </p:sp>
      <p:cxnSp>
        <p:nvCxnSpPr>
          <p:cNvPr id="7" name="Straight Arrow Connector 6"/>
          <p:cNvCxnSpPr>
            <a:stCxn id="4" idx="0"/>
          </p:cNvCxnSpPr>
          <p:nvPr/>
        </p:nvCxnSpPr>
        <p:spPr>
          <a:xfrm flipH="1" flipV="1">
            <a:off x="9116488" y="1268760"/>
            <a:ext cx="505291" cy="72008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08133" y="2636912"/>
            <a:ext cx="253146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ADAMTS13 Deficiency</a:t>
            </a:r>
          </a:p>
        </p:txBody>
      </p:sp>
      <p:cxnSp>
        <p:nvCxnSpPr>
          <p:cNvPr id="14" name="Straight Arrow Connector 13"/>
          <p:cNvCxnSpPr>
            <a:stCxn id="13" idx="0"/>
          </p:cNvCxnSpPr>
          <p:nvPr/>
        </p:nvCxnSpPr>
        <p:spPr>
          <a:xfrm flipH="1" flipV="1">
            <a:off x="7396166" y="620688"/>
            <a:ext cx="977699" cy="20162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8236344" y="3140968"/>
            <a:ext cx="9144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TTP</a:t>
            </a:r>
          </a:p>
        </p:txBody>
      </p:sp>
      <p:sp>
        <p:nvSpPr>
          <p:cNvPr id="18" name="TextBox 17"/>
          <p:cNvSpPr txBox="1"/>
          <p:nvPr/>
        </p:nvSpPr>
        <p:spPr>
          <a:xfrm>
            <a:off x="4221400" y="1916833"/>
            <a:ext cx="2954720" cy="1200329"/>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Aberrant Complement</a:t>
            </a:r>
          </a:p>
          <a:p>
            <a:pPr algn="ctr"/>
            <a:r>
              <a:rPr lang="en-GB" dirty="0">
                <a:latin typeface="Arial" panose="020B0604020202020204" pitchFamily="34" charset="0"/>
                <a:cs typeface="Arial" panose="020B0604020202020204" pitchFamily="34" charset="0"/>
              </a:rPr>
              <a:t>Activation</a:t>
            </a:r>
          </a:p>
          <a:p>
            <a:pPr algn="ctr"/>
            <a:r>
              <a:rPr lang="en-GB" dirty="0">
                <a:latin typeface="Arial" panose="020B0604020202020204" pitchFamily="34" charset="0"/>
                <a:cs typeface="Arial" panose="020B0604020202020204" pitchFamily="34" charset="0"/>
              </a:rPr>
              <a:t>↓</a:t>
            </a:r>
          </a:p>
          <a:p>
            <a:pPr algn="ctr"/>
            <a:r>
              <a:rPr lang="en-GB" dirty="0">
                <a:latin typeface="Arial" panose="020B0604020202020204" pitchFamily="34" charset="0"/>
                <a:cs typeface="Arial" panose="020B0604020202020204" pitchFamily="34" charset="0"/>
              </a:rPr>
              <a:t>Membrane Attack Complex</a:t>
            </a:r>
          </a:p>
        </p:txBody>
      </p:sp>
      <p:cxnSp>
        <p:nvCxnSpPr>
          <p:cNvPr id="22" name="Straight Arrow Connector 21"/>
          <p:cNvCxnSpPr>
            <a:stCxn id="18" idx="0"/>
          </p:cNvCxnSpPr>
          <p:nvPr/>
        </p:nvCxnSpPr>
        <p:spPr>
          <a:xfrm flipH="1" flipV="1">
            <a:off x="3791744" y="1268760"/>
            <a:ext cx="1907016" cy="64807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042173" y="3455203"/>
            <a:ext cx="1313180" cy="923330"/>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CFH &amp; CFI</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CFB &amp; C3 </a:t>
            </a:r>
          </a:p>
        </p:txBody>
      </p:sp>
      <p:sp>
        <p:nvSpPr>
          <p:cNvPr id="24" name="Down Arrow 23"/>
          <p:cNvSpPr/>
          <p:nvPr/>
        </p:nvSpPr>
        <p:spPr>
          <a:xfrm>
            <a:off x="6317477" y="3356992"/>
            <a:ext cx="484632" cy="4572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own Arrow 26"/>
          <p:cNvSpPr/>
          <p:nvPr/>
        </p:nvSpPr>
        <p:spPr>
          <a:xfrm rot="10800000">
            <a:off x="6317477" y="3921333"/>
            <a:ext cx="484632" cy="4572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ounded Rectangle 27"/>
          <p:cNvSpPr/>
          <p:nvPr/>
        </p:nvSpPr>
        <p:spPr>
          <a:xfrm>
            <a:off x="5476788" y="4581128"/>
            <a:ext cx="9144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Arial" panose="020B0604020202020204" pitchFamily="34" charset="0"/>
                <a:cs typeface="Arial" panose="020B0604020202020204" pitchFamily="34" charset="0"/>
              </a:rPr>
              <a:t>aHUS</a:t>
            </a:r>
            <a:endParaRPr lang="en-GB" dirty="0">
              <a:solidFill>
                <a:schemeClr val="tx1"/>
              </a:solidFill>
              <a:latin typeface="Arial" panose="020B0604020202020204" pitchFamily="34" charset="0"/>
              <a:cs typeface="Arial" panose="020B0604020202020204" pitchFamily="34" charset="0"/>
            </a:endParaRPr>
          </a:p>
        </p:txBody>
      </p:sp>
      <p:cxnSp>
        <p:nvCxnSpPr>
          <p:cNvPr id="29" name="Straight Arrow Connector 28"/>
          <p:cNvCxnSpPr>
            <a:stCxn id="1028" idx="0"/>
          </p:cNvCxnSpPr>
          <p:nvPr/>
        </p:nvCxnSpPr>
        <p:spPr>
          <a:xfrm flipV="1">
            <a:off x="3290304" y="1268762"/>
            <a:ext cx="182127" cy="194991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descr="https://ars.els-cdn.com/content/image/1-s2.0-S0140673617300624-gr2.jpg"/>
          <p:cNvPicPr>
            <a:picLocks noChangeAspect="1" noChangeArrowheads="1"/>
          </p:cNvPicPr>
          <p:nvPr/>
        </p:nvPicPr>
        <p:blipFill rotWithShape="1">
          <a:blip r:embed="rId5">
            <a:extLst>
              <a:ext uri="{28A0092B-C50C-407E-A947-70E740481C1C}">
                <a14:useLocalDpi xmlns:a14="http://schemas.microsoft.com/office/drawing/2010/main" val="0"/>
              </a:ext>
            </a:extLst>
          </a:blip>
          <a:srcRect l="7875" r="6701" b="78130"/>
          <a:stretch/>
        </p:blipFill>
        <p:spPr bwMode="auto">
          <a:xfrm>
            <a:off x="1564726" y="3218679"/>
            <a:ext cx="3451155" cy="1262489"/>
          </a:xfrm>
          <a:prstGeom prst="rect">
            <a:avLst/>
          </a:prstGeom>
          <a:noFill/>
          <a:extLst>
            <a:ext uri="{909E8E84-426E-40DD-AFC4-6F175D3DCCD1}">
              <a14:hiddenFill xmlns:a14="http://schemas.microsoft.com/office/drawing/2010/main">
                <a:solidFill>
                  <a:srgbClr val="FFFFFF"/>
                </a:solidFill>
              </a14:hiddenFill>
            </a:ext>
          </a:extLst>
        </p:spPr>
      </p:pic>
      <p:sp>
        <p:nvSpPr>
          <p:cNvPr id="40" name="Rounded Rectangle 39"/>
          <p:cNvSpPr/>
          <p:nvPr/>
        </p:nvSpPr>
        <p:spPr>
          <a:xfrm>
            <a:off x="2833102" y="4613347"/>
            <a:ext cx="9144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STEC HUS</a:t>
            </a:r>
          </a:p>
        </p:txBody>
      </p:sp>
    </p:spTree>
    <p:extLst>
      <p:ext uri="{BB962C8B-B14F-4D97-AF65-F5344CB8AC3E}">
        <p14:creationId xmlns:p14="http://schemas.microsoft.com/office/powerpoint/2010/main" val="4280787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a:solidFill>
                  <a:schemeClr val="tx2"/>
                </a:solidFill>
              </a:rPr>
              <a:t>Atypical HUS</a:t>
            </a:r>
          </a:p>
        </p:txBody>
      </p:sp>
      <p:sp>
        <p:nvSpPr>
          <p:cNvPr id="3" name="Text Placeholder 2"/>
          <p:cNvSpPr>
            <a:spLocks noGrp="1"/>
          </p:cNvSpPr>
          <p:nvPr>
            <p:ph type="body" sz="quarter" idx="13"/>
          </p:nvPr>
        </p:nvSpPr>
        <p:spPr>
          <a:xfrm>
            <a:off x="2279576" y="1556792"/>
            <a:ext cx="7560840" cy="5293756"/>
          </a:xfrm>
        </p:spPr>
        <p:txBody>
          <a:bodyPr/>
          <a:lstStyle/>
          <a:p>
            <a:r>
              <a:rPr lang="en-GB" b="1" dirty="0"/>
              <a:t>Complement Disease</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Mostly gene mutations</a:t>
            </a:r>
          </a:p>
          <a:p>
            <a:pPr marL="1485900" lvl="2" indent="-342900"/>
            <a:r>
              <a:rPr lang="en-GB" sz="1600" dirty="0">
                <a:latin typeface="Arial" panose="020B0604020202020204" pitchFamily="34" charset="0"/>
                <a:cs typeface="Arial" panose="020B0604020202020204" pitchFamily="34" charset="0"/>
              </a:rPr>
              <a:t>CFH 20-30%</a:t>
            </a:r>
          </a:p>
          <a:p>
            <a:pPr marL="1485900" lvl="2" indent="-342900"/>
            <a:r>
              <a:rPr lang="en-GB" sz="1600" i="1" dirty="0">
                <a:latin typeface="Arial" panose="020B0604020202020204" pitchFamily="34" charset="0"/>
                <a:cs typeface="Arial" panose="020B0604020202020204" pitchFamily="34" charset="0"/>
              </a:rPr>
              <a:t>CD46 </a:t>
            </a:r>
            <a:r>
              <a:rPr lang="en-GB" sz="1600" dirty="0">
                <a:latin typeface="Arial" panose="020B0604020202020204" pitchFamily="34" charset="0"/>
                <a:cs typeface="Arial" panose="020B0604020202020204" pitchFamily="34" charset="0"/>
              </a:rPr>
              <a:t>(Membrane cofactor protein) 5-15%</a:t>
            </a:r>
          </a:p>
          <a:p>
            <a:pPr marL="1485900" lvl="2" indent="-342900"/>
            <a:r>
              <a:rPr lang="en-GB" sz="1600" dirty="0">
                <a:latin typeface="Arial" panose="020B0604020202020204" pitchFamily="34" charset="0"/>
                <a:cs typeface="Arial" panose="020B0604020202020204" pitchFamily="34" charset="0"/>
              </a:rPr>
              <a:t>CFI 4-10%</a:t>
            </a:r>
          </a:p>
          <a:p>
            <a:pPr marL="1485900" lvl="2" indent="-342900"/>
            <a:r>
              <a:rPr lang="en-GB" sz="1600" dirty="0">
                <a:latin typeface="Arial" panose="020B0604020202020204" pitchFamily="34" charset="0"/>
                <a:cs typeface="Arial" panose="020B0604020202020204" pitchFamily="34" charset="0"/>
              </a:rPr>
              <a:t>C3 2-10%</a:t>
            </a:r>
          </a:p>
          <a:p>
            <a:pPr marL="1485900" lvl="2" indent="-342900"/>
            <a:r>
              <a:rPr lang="en-GB" sz="1600" dirty="0">
                <a:latin typeface="Arial" panose="020B0604020202020204" pitchFamily="34" charset="0"/>
                <a:cs typeface="Arial" panose="020B0604020202020204" pitchFamily="34" charset="0"/>
              </a:rPr>
              <a:t>THBD 3-5%</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6-10% patients may have antibodies to complement proteins </a:t>
            </a:r>
            <a:r>
              <a:rPr lang="en-GB" sz="2000" dirty="0" err="1">
                <a:latin typeface="Arial" panose="020B0604020202020204" pitchFamily="34" charset="0"/>
                <a:cs typeface="Arial" panose="020B0604020202020204" pitchFamily="34" charset="0"/>
              </a:rPr>
              <a:t>esp</a:t>
            </a:r>
            <a:r>
              <a:rPr lang="en-GB" sz="2000" dirty="0">
                <a:latin typeface="Arial" panose="020B0604020202020204" pitchFamily="34" charset="0"/>
                <a:cs typeface="Arial" panose="020B0604020202020204" pitchFamily="34" charset="0"/>
              </a:rPr>
              <a:t> CFH</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30+% pts may not have an identifiable mutation</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&lt;5% pts may have combined mutations</a:t>
            </a:r>
          </a:p>
          <a:p>
            <a:pPr marL="108585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Majority of mutations show incomplete </a:t>
            </a:r>
            <a:r>
              <a:rPr lang="en-GB" sz="2000" dirty="0" err="1">
                <a:latin typeface="Arial" panose="020B0604020202020204" pitchFamily="34" charset="0"/>
                <a:cs typeface="Arial" panose="020B0604020202020204" pitchFamily="34" charset="0"/>
              </a:rPr>
              <a:t>penetrance</a:t>
            </a:r>
            <a:endParaRPr lang="en-GB" sz="2000" dirty="0">
              <a:latin typeface="Arial" panose="020B0604020202020204" pitchFamily="34" charset="0"/>
              <a:cs typeface="Arial" panose="020B0604020202020204" pitchFamily="34" charset="0"/>
            </a:endParaRPr>
          </a:p>
          <a:p>
            <a:pPr marL="1085850" lvl="1"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1085850" lvl="1"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endParaRPr lang="en-GB" dirty="0"/>
          </a:p>
        </p:txBody>
      </p:sp>
      <p:sp>
        <p:nvSpPr>
          <p:cNvPr id="4" name="TextBox 3"/>
          <p:cNvSpPr txBox="1"/>
          <p:nvPr/>
        </p:nvSpPr>
        <p:spPr>
          <a:xfrm>
            <a:off x="8686801" y="5715001"/>
            <a:ext cx="1466643" cy="461665"/>
          </a:xfrm>
          <a:prstGeom prst="rect">
            <a:avLst/>
          </a:prstGeom>
          <a:noFill/>
        </p:spPr>
        <p:txBody>
          <a:bodyPr wrap="none" rtlCol="0">
            <a:spAutoFit/>
          </a:bodyPr>
          <a:lstStyle/>
          <a:p>
            <a:r>
              <a:rPr lang="en-US" sz="1200" dirty="0"/>
              <a:t>KI (2015), 87, 882</a:t>
            </a:r>
          </a:p>
          <a:p>
            <a:r>
              <a:rPr lang="en-US" sz="1200"/>
              <a:t>JASN (2013), 24, 475</a:t>
            </a:r>
            <a:endParaRPr lang="en-US" sz="1200" dirty="0"/>
          </a:p>
        </p:txBody>
      </p:sp>
    </p:spTree>
    <p:extLst>
      <p:ext uri="{BB962C8B-B14F-4D97-AF65-F5344CB8AC3E}">
        <p14:creationId xmlns:p14="http://schemas.microsoft.com/office/powerpoint/2010/main" val="102247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75163"/>
            <a:ext cx="9144000" cy="6507674"/>
          </a:xfrm>
          <a:prstGeom prst="rect">
            <a:avLst/>
          </a:prstGeom>
        </p:spPr>
      </p:pic>
      <p:sp>
        <p:nvSpPr>
          <p:cNvPr id="3" name="TextBox 2"/>
          <p:cNvSpPr txBox="1"/>
          <p:nvPr/>
        </p:nvSpPr>
        <p:spPr>
          <a:xfrm>
            <a:off x="4091028" y="2921169"/>
            <a:ext cx="4009944" cy="1015663"/>
          </a:xfrm>
          <a:prstGeom prst="rect">
            <a:avLst/>
          </a:prstGeom>
          <a:solidFill>
            <a:schemeClr val="bg1"/>
          </a:solidFill>
        </p:spPr>
        <p:txBody>
          <a:bodyPr wrap="none" rtlCol="0">
            <a:spAutoFit/>
          </a:bodyPr>
          <a:lstStyle/>
          <a:p>
            <a:r>
              <a:rPr lang="en-GB" sz="6000" dirty="0"/>
              <a:t>TREATMENT</a:t>
            </a:r>
          </a:p>
        </p:txBody>
      </p:sp>
    </p:spTree>
    <p:extLst>
      <p:ext uri="{BB962C8B-B14F-4D97-AF65-F5344CB8AC3E}">
        <p14:creationId xmlns:p14="http://schemas.microsoft.com/office/powerpoint/2010/main" val="19175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151784" y="550819"/>
            <a:ext cx="3240360"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Thrombocytopenia</a:t>
            </a:r>
          </a:p>
          <a:p>
            <a:pPr algn="ctr"/>
            <a:r>
              <a:rPr lang="en-GB" dirty="0">
                <a:solidFill>
                  <a:schemeClr val="tx1"/>
                </a:solidFill>
                <a:latin typeface="Arial" panose="020B0604020202020204" pitchFamily="34" charset="0"/>
                <a:cs typeface="Arial" panose="020B0604020202020204" pitchFamily="34" charset="0"/>
              </a:rPr>
              <a:t>MAHA</a:t>
            </a:r>
          </a:p>
          <a:p>
            <a:pPr algn="ctr"/>
            <a:r>
              <a:rPr lang="en-GB" dirty="0">
                <a:solidFill>
                  <a:schemeClr val="tx1"/>
                </a:solidFill>
                <a:latin typeface="Arial" panose="020B0604020202020204" pitchFamily="34" charset="0"/>
                <a:cs typeface="Arial" panose="020B0604020202020204" pitchFamily="34" charset="0"/>
              </a:rPr>
              <a:t>±</a:t>
            </a:r>
          </a:p>
          <a:p>
            <a:pPr algn="ctr"/>
            <a:r>
              <a:rPr lang="en-GB" dirty="0">
                <a:solidFill>
                  <a:schemeClr val="tx1"/>
                </a:solidFill>
                <a:latin typeface="Arial" panose="020B0604020202020204" pitchFamily="34" charset="0"/>
                <a:cs typeface="Arial" panose="020B0604020202020204" pitchFamily="34" charset="0"/>
              </a:rPr>
              <a:t>Organ dysfunction</a:t>
            </a:r>
          </a:p>
        </p:txBody>
      </p:sp>
      <p:sp>
        <p:nvSpPr>
          <p:cNvPr id="3" name="Down Arrow 2"/>
          <p:cNvSpPr/>
          <p:nvPr/>
        </p:nvSpPr>
        <p:spPr>
          <a:xfrm>
            <a:off x="502672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2135560" y="2426763"/>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Primary TMA Syndromes</a:t>
            </a:r>
          </a:p>
        </p:txBody>
      </p:sp>
      <p:sp>
        <p:nvSpPr>
          <p:cNvPr id="6" name="Rounded Rectangle 5"/>
          <p:cNvSpPr/>
          <p:nvPr/>
        </p:nvSpPr>
        <p:spPr>
          <a:xfrm>
            <a:off x="6014280" y="2428902"/>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Systemic Diseases associated with low </a:t>
            </a:r>
            <a:r>
              <a:rPr lang="en-GB" dirty="0" err="1">
                <a:solidFill>
                  <a:schemeClr val="tx1"/>
                </a:solidFill>
                <a:latin typeface="Arial" panose="020B0604020202020204" pitchFamily="34" charset="0"/>
                <a:cs typeface="Arial" panose="020B0604020202020204" pitchFamily="34" charset="0"/>
              </a:rPr>
              <a:t>Plt</a:t>
            </a:r>
            <a:r>
              <a:rPr lang="en-GB" dirty="0">
                <a:solidFill>
                  <a:schemeClr val="tx1"/>
                </a:solidFill>
                <a:latin typeface="Arial" panose="020B0604020202020204" pitchFamily="34" charset="0"/>
                <a:cs typeface="Arial" panose="020B0604020202020204" pitchFamily="34" charset="0"/>
              </a:rPr>
              <a:t> &amp; MAHA  </a:t>
            </a:r>
          </a:p>
        </p:txBody>
      </p:sp>
      <p:sp>
        <p:nvSpPr>
          <p:cNvPr id="10" name="Rectangle 9"/>
          <p:cNvSpPr/>
          <p:nvPr/>
        </p:nvSpPr>
        <p:spPr>
          <a:xfrm>
            <a:off x="2650456" y="3287123"/>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TTP</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STEC-HUS</a:t>
            </a:r>
          </a:p>
          <a:p>
            <a:pPr marL="285750" indent="-285750">
              <a:buFont typeface="Arial" panose="020B0604020202020204" pitchFamily="34" charset="0"/>
              <a:buChar char="•"/>
            </a:pPr>
            <a:r>
              <a:rPr lang="en-GB" dirty="0" err="1">
                <a:latin typeface="Arial" panose="020B0604020202020204" pitchFamily="34" charset="0"/>
                <a:cs typeface="Arial" panose="020B0604020202020204" pitchFamily="34" charset="0"/>
              </a:rPr>
              <a:t>aHUS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Drug induced TMA</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Metabolism TMA</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Coagulation TMA</a:t>
            </a:r>
          </a:p>
        </p:txBody>
      </p:sp>
      <p:sp>
        <p:nvSpPr>
          <p:cNvPr id="11" name="Rectangle 10"/>
          <p:cNvSpPr/>
          <p:nvPr/>
        </p:nvSpPr>
        <p:spPr>
          <a:xfrm>
            <a:off x="6523192" y="3287124"/>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Complications of pregnancy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Hypertension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Infections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Malignancy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Rheumatic diseases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HSCT/other organ </a:t>
            </a:r>
            <a:r>
              <a:rPr lang="en-GB" dirty="0" err="1">
                <a:latin typeface="Arial" panose="020B0604020202020204" pitchFamily="34" charset="0"/>
                <a:cs typeface="Arial" panose="020B0604020202020204" pitchFamily="34" charset="0"/>
              </a:rPr>
              <a:t>Tx</a:t>
            </a:r>
            <a:endParaRPr lang="en-GB" dirty="0">
              <a:latin typeface="Arial" panose="020B0604020202020204" pitchFamily="34" charset="0"/>
              <a:cs typeface="Arial" panose="020B0604020202020204" pitchFamily="34" charset="0"/>
            </a:endParaRPr>
          </a:p>
        </p:txBody>
      </p:sp>
      <p:sp>
        <p:nvSpPr>
          <p:cNvPr id="12" name="Down Arrow 11"/>
          <p:cNvSpPr/>
          <p:nvPr/>
        </p:nvSpPr>
        <p:spPr>
          <a:xfrm>
            <a:off x="603856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9" name="Explosion 1 18"/>
          <p:cNvSpPr/>
          <p:nvPr/>
        </p:nvSpPr>
        <p:spPr>
          <a:xfrm>
            <a:off x="2764524" y="2971800"/>
            <a:ext cx="914400" cy="914400"/>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3644574" y="3244334"/>
            <a:ext cx="1238096" cy="369332"/>
          </a:xfrm>
          <a:prstGeom prst="rect">
            <a:avLst/>
          </a:prstGeom>
          <a:noFill/>
        </p:spPr>
        <p:txBody>
          <a:bodyPr wrap="none" rtlCol="0">
            <a:spAutoFit/>
          </a:bodyPr>
          <a:lstStyle/>
          <a:p>
            <a:r>
              <a:rPr lang="en-GB" dirty="0">
                <a:solidFill>
                  <a:srgbClr val="FF0000"/>
                </a:solidFill>
              </a:rPr>
              <a:t>ADAMTS13</a:t>
            </a:r>
          </a:p>
        </p:txBody>
      </p:sp>
    </p:spTree>
    <p:extLst>
      <p:ext uri="{BB962C8B-B14F-4D97-AF65-F5344CB8AC3E}">
        <p14:creationId xmlns:p14="http://schemas.microsoft.com/office/powerpoint/2010/main" val="3647679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151784" y="550819"/>
            <a:ext cx="3240360"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Thrombocytopenia</a:t>
            </a:r>
          </a:p>
          <a:p>
            <a:pPr algn="ctr"/>
            <a:r>
              <a:rPr lang="en-GB" dirty="0">
                <a:solidFill>
                  <a:schemeClr val="tx1"/>
                </a:solidFill>
                <a:latin typeface="Arial" panose="020B0604020202020204" pitchFamily="34" charset="0"/>
                <a:cs typeface="Arial" panose="020B0604020202020204" pitchFamily="34" charset="0"/>
              </a:rPr>
              <a:t>MAHA</a:t>
            </a:r>
          </a:p>
          <a:p>
            <a:pPr algn="ctr"/>
            <a:r>
              <a:rPr lang="en-GB" dirty="0">
                <a:solidFill>
                  <a:schemeClr val="tx1"/>
                </a:solidFill>
                <a:latin typeface="Arial" panose="020B0604020202020204" pitchFamily="34" charset="0"/>
                <a:cs typeface="Arial" panose="020B0604020202020204" pitchFamily="34" charset="0"/>
              </a:rPr>
              <a:t>±</a:t>
            </a:r>
          </a:p>
          <a:p>
            <a:pPr algn="ctr"/>
            <a:r>
              <a:rPr lang="en-GB" dirty="0">
                <a:solidFill>
                  <a:schemeClr val="tx1"/>
                </a:solidFill>
                <a:latin typeface="Arial" panose="020B0604020202020204" pitchFamily="34" charset="0"/>
                <a:cs typeface="Arial" panose="020B0604020202020204" pitchFamily="34" charset="0"/>
              </a:rPr>
              <a:t>Organ dysfunction</a:t>
            </a:r>
          </a:p>
        </p:txBody>
      </p:sp>
      <p:sp>
        <p:nvSpPr>
          <p:cNvPr id="3" name="Down Arrow 2"/>
          <p:cNvSpPr/>
          <p:nvPr/>
        </p:nvSpPr>
        <p:spPr>
          <a:xfrm>
            <a:off x="502672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2135560" y="2426763"/>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Primary TMA Syndromes</a:t>
            </a:r>
          </a:p>
        </p:txBody>
      </p:sp>
      <p:sp>
        <p:nvSpPr>
          <p:cNvPr id="10" name="Rectangle 9"/>
          <p:cNvSpPr/>
          <p:nvPr/>
        </p:nvSpPr>
        <p:spPr>
          <a:xfrm>
            <a:off x="2650456" y="3287123"/>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TTP</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STEC-HUS</a:t>
            </a:r>
          </a:p>
          <a:p>
            <a:pPr marL="285750" indent="-285750">
              <a:buFont typeface="Arial" panose="020B0604020202020204" pitchFamily="34" charset="0"/>
              <a:buChar char="•"/>
            </a:pPr>
            <a:r>
              <a:rPr lang="en-GB" dirty="0" err="1">
                <a:latin typeface="Arial" panose="020B0604020202020204" pitchFamily="34" charset="0"/>
                <a:cs typeface="Arial" panose="020B0604020202020204" pitchFamily="34" charset="0"/>
              </a:rPr>
              <a:t>aHUS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Drug induced TMA</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Metabolism TMA</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Coagulation TMA</a:t>
            </a:r>
          </a:p>
        </p:txBody>
      </p:sp>
      <p:sp>
        <p:nvSpPr>
          <p:cNvPr id="19" name="Explosion 1 18"/>
          <p:cNvSpPr/>
          <p:nvPr/>
        </p:nvSpPr>
        <p:spPr>
          <a:xfrm>
            <a:off x="2764524" y="2971800"/>
            <a:ext cx="914400" cy="914400"/>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6539250" y="3302078"/>
            <a:ext cx="184731" cy="369332"/>
          </a:xfrm>
          <a:prstGeom prst="rect">
            <a:avLst/>
          </a:prstGeom>
          <a:noFill/>
        </p:spPr>
        <p:txBody>
          <a:bodyPr wrap="none" rtlCol="0">
            <a:spAutoFit/>
          </a:bodyPr>
          <a:lstStyle/>
          <a:p>
            <a:endParaRPr lang="en-GB" dirty="0"/>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8008" y="1871738"/>
            <a:ext cx="3888432" cy="48257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 Box 4"/>
          <p:cNvSpPr txBox="1">
            <a:spLocks noChangeArrowheads="1"/>
          </p:cNvSpPr>
          <p:nvPr/>
        </p:nvSpPr>
        <p:spPr bwMode="auto">
          <a:xfrm>
            <a:off x="8905204" y="6453337"/>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r>
              <a:rPr lang="en-GB" altLang="en-US" sz="1000" b="1" dirty="0">
                <a:latin typeface="Arial" charset="0"/>
              </a:rPr>
              <a:t>Blood 2010;116:4060-4069</a:t>
            </a:r>
          </a:p>
        </p:txBody>
      </p:sp>
      <p:sp>
        <p:nvSpPr>
          <p:cNvPr id="7" name="Donut 6"/>
          <p:cNvSpPr/>
          <p:nvPr/>
        </p:nvSpPr>
        <p:spPr>
          <a:xfrm>
            <a:off x="7536160" y="1641791"/>
            <a:ext cx="1080120" cy="914400"/>
          </a:xfrm>
          <a:prstGeom prst="donut">
            <a:avLst>
              <a:gd name="adj" fmla="val 54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Donut 14"/>
          <p:cNvSpPr/>
          <p:nvPr/>
        </p:nvSpPr>
        <p:spPr>
          <a:xfrm>
            <a:off x="7464152" y="3287122"/>
            <a:ext cx="1224136" cy="914400"/>
          </a:xfrm>
          <a:prstGeom prst="donut">
            <a:avLst>
              <a:gd name="adj" fmla="val 54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040830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151784" y="550819"/>
            <a:ext cx="3240360"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Thrombocytopenia</a:t>
            </a:r>
          </a:p>
          <a:p>
            <a:pPr algn="ctr"/>
            <a:r>
              <a:rPr lang="en-GB" dirty="0">
                <a:solidFill>
                  <a:schemeClr val="tx1"/>
                </a:solidFill>
                <a:latin typeface="Arial" panose="020B0604020202020204" pitchFamily="34" charset="0"/>
                <a:cs typeface="Arial" panose="020B0604020202020204" pitchFamily="34" charset="0"/>
              </a:rPr>
              <a:t>MAHA</a:t>
            </a:r>
          </a:p>
          <a:p>
            <a:pPr algn="ctr"/>
            <a:r>
              <a:rPr lang="en-GB" dirty="0">
                <a:solidFill>
                  <a:schemeClr val="tx1"/>
                </a:solidFill>
                <a:latin typeface="Arial" panose="020B0604020202020204" pitchFamily="34" charset="0"/>
                <a:cs typeface="Arial" panose="020B0604020202020204" pitchFamily="34" charset="0"/>
              </a:rPr>
              <a:t>±</a:t>
            </a:r>
          </a:p>
          <a:p>
            <a:pPr algn="ctr"/>
            <a:r>
              <a:rPr lang="en-GB" dirty="0">
                <a:solidFill>
                  <a:schemeClr val="tx1"/>
                </a:solidFill>
                <a:latin typeface="Arial" panose="020B0604020202020204" pitchFamily="34" charset="0"/>
                <a:cs typeface="Arial" panose="020B0604020202020204" pitchFamily="34" charset="0"/>
              </a:rPr>
              <a:t>Organ dysfunction</a:t>
            </a:r>
          </a:p>
        </p:txBody>
      </p:sp>
      <p:sp>
        <p:nvSpPr>
          <p:cNvPr id="3" name="Down Arrow 2"/>
          <p:cNvSpPr/>
          <p:nvPr/>
        </p:nvSpPr>
        <p:spPr>
          <a:xfrm>
            <a:off x="502672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2135560" y="2426763"/>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Primary TMA Syndromes</a:t>
            </a:r>
          </a:p>
        </p:txBody>
      </p:sp>
      <p:sp>
        <p:nvSpPr>
          <p:cNvPr id="6" name="Rounded Rectangle 5"/>
          <p:cNvSpPr/>
          <p:nvPr/>
        </p:nvSpPr>
        <p:spPr>
          <a:xfrm>
            <a:off x="6014280" y="2428902"/>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Systemic Diseases associated with low </a:t>
            </a:r>
            <a:r>
              <a:rPr lang="en-GB" dirty="0" err="1">
                <a:solidFill>
                  <a:schemeClr val="tx1"/>
                </a:solidFill>
                <a:latin typeface="Arial" panose="020B0604020202020204" pitchFamily="34" charset="0"/>
                <a:cs typeface="Arial" panose="020B0604020202020204" pitchFamily="34" charset="0"/>
              </a:rPr>
              <a:t>Plt</a:t>
            </a:r>
            <a:r>
              <a:rPr lang="en-GB" dirty="0">
                <a:solidFill>
                  <a:schemeClr val="tx1"/>
                </a:solidFill>
                <a:latin typeface="Arial" panose="020B0604020202020204" pitchFamily="34" charset="0"/>
                <a:cs typeface="Arial" panose="020B0604020202020204" pitchFamily="34" charset="0"/>
              </a:rPr>
              <a:t> &amp; MAHA  </a:t>
            </a:r>
          </a:p>
        </p:txBody>
      </p:sp>
      <p:sp>
        <p:nvSpPr>
          <p:cNvPr id="10" name="Rectangle 9"/>
          <p:cNvSpPr/>
          <p:nvPr/>
        </p:nvSpPr>
        <p:spPr>
          <a:xfrm>
            <a:off x="2650456" y="3287123"/>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TTP</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STEC-HUS</a:t>
            </a:r>
          </a:p>
          <a:p>
            <a:pPr marL="285750" indent="-285750">
              <a:buFont typeface="Arial" panose="020B0604020202020204" pitchFamily="34" charset="0"/>
              <a:buChar char="•"/>
            </a:pPr>
            <a:r>
              <a:rPr lang="en-GB" dirty="0" err="1">
                <a:latin typeface="Arial" panose="020B0604020202020204" pitchFamily="34" charset="0"/>
                <a:cs typeface="Arial" panose="020B0604020202020204" pitchFamily="34" charset="0"/>
              </a:rPr>
              <a:t>aHUS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Drug induced TMA</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Metabolism TMA</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Coagulation TMA</a:t>
            </a:r>
          </a:p>
        </p:txBody>
      </p:sp>
      <p:sp>
        <p:nvSpPr>
          <p:cNvPr id="11" name="Rectangle 10"/>
          <p:cNvSpPr/>
          <p:nvPr/>
        </p:nvSpPr>
        <p:spPr>
          <a:xfrm>
            <a:off x="6523192" y="3287124"/>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Complications of pregnancy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Hypertension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Infections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Malignancy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Rheumatic diseases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HSCT/other organ </a:t>
            </a:r>
            <a:r>
              <a:rPr lang="en-GB" dirty="0" err="1">
                <a:latin typeface="Arial" panose="020B0604020202020204" pitchFamily="34" charset="0"/>
                <a:cs typeface="Arial" panose="020B0604020202020204" pitchFamily="34" charset="0"/>
              </a:rPr>
              <a:t>Tx</a:t>
            </a:r>
            <a:endParaRPr lang="en-GB" dirty="0">
              <a:latin typeface="Arial" panose="020B0604020202020204" pitchFamily="34" charset="0"/>
              <a:cs typeface="Arial" panose="020B0604020202020204" pitchFamily="34" charset="0"/>
            </a:endParaRPr>
          </a:p>
        </p:txBody>
      </p:sp>
      <p:sp>
        <p:nvSpPr>
          <p:cNvPr id="12" name="Down Arrow 11"/>
          <p:cNvSpPr/>
          <p:nvPr/>
        </p:nvSpPr>
        <p:spPr>
          <a:xfrm>
            <a:off x="6038560" y="1774955"/>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3" name="Explosion 1 12"/>
          <p:cNvSpPr/>
          <p:nvPr/>
        </p:nvSpPr>
        <p:spPr>
          <a:xfrm>
            <a:off x="2423592" y="3068960"/>
            <a:ext cx="2376264" cy="1657252"/>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1940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a:solidFill>
                  <a:schemeClr val="tx2"/>
                </a:solidFill>
              </a:rPr>
              <a:t>Atypical HUS</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667" t="38827" r="8181"/>
          <a:stretch/>
        </p:blipFill>
        <p:spPr bwMode="auto">
          <a:xfrm>
            <a:off x="3071664" y="1268760"/>
            <a:ext cx="6233672" cy="487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888089" y="6381328"/>
            <a:ext cx="3586495" cy="307777"/>
          </a:xfrm>
          <a:prstGeom prst="rect">
            <a:avLst/>
          </a:prstGeom>
        </p:spPr>
        <p:txBody>
          <a:bodyPr wrap="none">
            <a:spAutoFit/>
          </a:bodyPr>
          <a:lstStyle/>
          <a:p>
            <a:r>
              <a:rPr lang="en-GB" sz="1400" dirty="0"/>
              <a:t>http://www.atypicalhus.co.uk/ahus/diagnosis/</a:t>
            </a:r>
          </a:p>
        </p:txBody>
      </p:sp>
    </p:spTree>
    <p:extLst>
      <p:ext uri="{BB962C8B-B14F-4D97-AF65-F5344CB8AC3E}">
        <p14:creationId xmlns:p14="http://schemas.microsoft.com/office/powerpoint/2010/main" val="233939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a:solidFill>
                  <a:schemeClr val="tx2"/>
                </a:solidFill>
              </a:rPr>
              <a:t>Treatment</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12" t="11499" r="3138" b="7602"/>
          <a:stretch/>
        </p:blipFill>
        <p:spPr bwMode="auto">
          <a:xfrm>
            <a:off x="2075741" y="1052736"/>
            <a:ext cx="7804727" cy="5523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53127" y="3029579"/>
            <a:ext cx="6849952" cy="1569660"/>
          </a:xfrm>
          <a:prstGeom prst="rect">
            <a:avLst/>
          </a:prstGeom>
          <a:solidFill>
            <a:schemeClr val="bg1"/>
          </a:solidFill>
        </p:spPr>
        <p:txBody>
          <a:bodyPr wrap="none" rtlCol="0">
            <a:spAutoFit/>
          </a:bodyPr>
          <a:lstStyle/>
          <a:p>
            <a:r>
              <a:rPr lang="en-GB" sz="9600" dirty="0">
                <a:solidFill>
                  <a:srgbClr val="FF0000"/>
                </a:solidFill>
              </a:rPr>
              <a:t>ECULIZUMAB</a:t>
            </a:r>
          </a:p>
        </p:txBody>
      </p:sp>
    </p:spTree>
    <p:extLst>
      <p:ext uri="{BB962C8B-B14F-4D97-AF65-F5344CB8AC3E}">
        <p14:creationId xmlns:p14="http://schemas.microsoft.com/office/powerpoint/2010/main" val="242410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err="1">
                <a:solidFill>
                  <a:schemeClr val="tx2"/>
                </a:solidFill>
              </a:rPr>
              <a:t>aHUS</a:t>
            </a:r>
            <a:r>
              <a:rPr lang="en-GB" dirty="0">
                <a:solidFill>
                  <a:schemeClr val="tx2"/>
                </a:solidFill>
              </a:rPr>
              <a:t> treatment</a:t>
            </a:r>
          </a:p>
        </p:txBody>
      </p:sp>
      <p:sp>
        <p:nvSpPr>
          <p:cNvPr id="4" name="Text Placeholder 2"/>
          <p:cNvSpPr>
            <a:spLocks noGrp="1"/>
          </p:cNvSpPr>
          <p:nvPr>
            <p:ph type="body" sz="quarter" idx="13"/>
          </p:nvPr>
        </p:nvSpPr>
        <p:spPr>
          <a:xfrm>
            <a:off x="1919536" y="1591926"/>
            <a:ext cx="7560840" cy="984885"/>
          </a:xfrm>
        </p:spPr>
        <p:txBody>
          <a:bodyPr/>
          <a:lstStyle/>
          <a:p>
            <a:pPr marL="342900" indent="-34290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1085850" lvl="1"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endParaRPr lang="en-GB" dirty="0"/>
          </a:p>
        </p:txBody>
      </p:sp>
      <p:sp>
        <p:nvSpPr>
          <p:cNvPr id="3" name="Rectangle 2"/>
          <p:cNvSpPr/>
          <p:nvPr/>
        </p:nvSpPr>
        <p:spPr>
          <a:xfrm>
            <a:off x="1991544" y="1052737"/>
            <a:ext cx="8208912" cy="6001643"/>
          </a:xfrm>
          <a:prstGeom prst="rect">
            <a:avLst/>
          </a:prstGeom>
        </p:spPr>
        <p:txBody>
          <a:bodyPr wrap="square">
            <a:spAutoFit/>
          </a:bodyPr>
          <a:lstStyle/>
          <a:p>
            <a:pPr algn="ctr"/>
            <a:r>
              <a:rPr lang="en-GB" sz="2400" dirty="0">
                <a:latin typeface="Arial" panose="020B0604020202020204" pitchFamily="34" charset="0"/>
                <a:cs typeface="Arial" panose="020B0604020202020204" pitchFamily="34" charset="0"/>
                <a:hlinkClick r:id="rId3"/>
              </a:rPr>
              <a:t>http://www.atypicalhus.co.uk/emergency-referrals/</a:t>
            </a:r>
            <a:endParaRPr lang="en-GB" sz="2400" dirty="0">
              <a:latin typeface="Arial" panose="020B0604020202020204" pitchFamily="34" charset="0"/>
              <a:cs typeface="Arial" panose="020B0604020202020204" pitchFamily="34" charset="0"/>
            </a:endParaRPr>
          </a:p>
          <a:p>
            <a:pPr algn="ctr"/>
            <a:r>
              <a:rPr lang="en-GB" sz="2400" dirty="0">
                <a:latin typeface="Arial" panose="020B0604020202020204" pitchFamily="34" charset="0"/>
                <a:cs typeface="Arial" panose="020B0604020202020204" pitchFamily="34" charset="0"/>
              </a:rPr>
              <a:t>0191 2336161</a:t>
            </a:r>
          </a:p>
          <a:p>
            <a:pPr algn="ct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2 Paper forms </a:t>
            </a:r>
          </a:p>
          <a:p>
            <a:pPr marL="800100" lvl="1"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Diagnostic checklist (short history and test results)</a:t>
            </a:r>
          </a:p>
          <a:p>
            <a:pPr marL="800100" lvl="1"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Shared care protocol</a:t>
            </a:r>
          </a:p>
          <a:p>
            <a:pPr lvl="1"/>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Phone call</a:t>
            </a:r>
          </a:p>
          <a:p>
            <a:r>
              <a:rPr lang="en-GB" sz="24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YOU MUST HAVE AN ADAMTS13 RESULT</a:t>
            </a:r>
          </a:p>
          <a:p>
            <a:pPr marL="800100" lvl="1"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In North Thames this can be done quickest at UCL </a:t>
            </a:r>
          </a:p>
          <a:p>
            <a:pPr lvl="1" algn="ctr"/>
            <a:r>
              <a:rPr lang="en-GB" sz="2400" dirty="0">
                <a:latin typeface="Arial" panose="020B0604020202020204" pitchFamily="34" charset="0"/>
                <a:cs typeface="Arial" panose="020B0604020202020204" pitchFamily="34" charset="0"/>
                <a:hlinkClick r:id="rId4"/>
              </a:rPr>
              <a:t>https://www.ucl.ac.uk/haemostasis/adamts13-assays</a:t>
            </a:r>
            <a:endParaRPr lang="en-GB" sz="2400" dirty="0">
              <a:latin typeface="Arial" panose="020B0604020202020204" pitchFamily="34" charset="0"/>
              <a:cs typeface="Arial" panose="020B0604020202020204" pitchFamily="34" charset="0"/>
            </a:endParaRPr>
          </a:p>
          <a:p>
            <a:pPr lvl="1" algn="ctr"/>
            <a:endParaRPr lang="en-GB"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If you want it extremely quickly it can be back same day if it gets there before 11am &amp; you have a PO no</a:t>
            </a:r>
          </a:p>
          <a:p>
            <a:pPr lvl="1" algn="ct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6254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err="1">
                <a:solidFill>
                  <a:schemeClr val="tx2"/>
                </a:solidFill>
              </a:rPr>
              <a:t>aHUS</a:t>
            </a:r>
            <a:r>
              <a:rPr lang="en-GB" dirty="0">
                <a:solidFill>
                  <a:schemeClr val="tx2"/>
                </a:solidFill>
              </a:rPr>
              <a:t> treatment</a:t>
            </a:r>
          </a:p>
        </p:txBody>
      </p:sp>
      <p:sp>
        <p:nvSpPr>
          <p:cNvPr id="4" name="Text Placeholder 2"/>
          <p:cNvSpPr>
            <a:spLocks noGrp="1"/>
          </p:cNvSpPr>
          <p:nvPr>
            <p:ph type="body" sz="quarter" idx="13"/>
          </p:nvPr>
        </p:nvSpPr>
        <p:spPr>
          <a:xfrm>
            <a:off x="1919536" y="1591926"/>
            <a:ext cx="7560840" cy="984885"/>
          </a:xfrm>
        </p:spPr>
        <p:txBody>
          <a:bodyPr/>
          <a:lstStyle/>
          <a:p>
            <a:pPr marL="342900" indent="-34290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1085850" lvl="1"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endParaRPr lang="en-GB" dirty="0"/>
          </a:p>
        </p:txBody>
      </p:sp>
      <p:sp>
        <p:nvSpPr>
          <p:cNvPr id="3" name="Rectangle 2"/>
          <p:cNvSpPr/>
          <p:nvPr/>
        </p:nvSpPr>
        <p:spPr>
          <a:xfrm>
            <a:off x="1991544" y="1052736"/>
            <a:ext cx="8208912" cy="5416868"/>
          </a:xfrm>
          <a:prstGeom prst="rect">
            <a:avLst/>
          </a:prstGeom>
        </p:spPr>
        <p:txBody>
          <a:bodyPr wrap="square">
            <a:spAutoFit/>
          </a:bodyPr>
          <a:lstStyle/>
          <a:p>
            <a:pPr algn="ct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Genetic testing is performed centrally in Newcastle</a:t>
            </a:r>
          </a:p>
          <a:p>
            <a:pPr marL="342900"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STEC culture should be performed at </a:t>
            </a:r>
            <a:r>
              <a:rPr lang="en-GB" sz="2000" b="1" dirty="0">
                <a:latin typeface="Arial" panose="020B0604020202020204" pitchFamily="34" charset="0"/>
                <a:cs typeface="Arial" panose="020B0604020202020204" pitchFamily="34" charset="0"/>
              </a:rPr>
              <a:t>your hospital</a:t>
            </a:r>
          </a:p>
          <a:p>
            <a:endParaRPr lang="en-GB"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b="1" dirty="0">
                <a:latin typeface="Arial" panose="020B0604020202020204" pitchFamily="34" charset="0"/>
                <a:cs typeface="Arial" panose="020B0604020202020204" pitchFamily="34" charset="0"/>
              </a:rPr>
              <a:t>Your team</a:t>
            </a:r>
            <a:r>
              <a:rPr lang="en-GB" sz="2000" dirty="0">
                <a:latin typeface="Arial" panose="020B0604020202020204" pitchFamily="34" charset="0"/>
                <a:cs typeface="Arial" panose="020B0604020202020204" pitchFamily="34" charset="0"/>
              </a:rPr>
              <a:t> needs to ensure molecular and serological STEC tests are sent to Colindale</a:t>
            </a:r>
          </a:p>
          <a:p>
            <a:pPr marL="342900"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When the drug has been approved, </a:t>
            </a:r>
            <a:r>
              <a:rPr lang="en-GB" sz="2000" b="1" dirty="0">
                <a:latin typeface="Arial" panose="020B0604020202020204" pitchFamily="34" charset="0"/>
                <a:cs typeface="Arial" panose="020B0604020202020204" pitchFamily="34" charset="0"/>
              </a:rPr>
              <a:t>ALL PATIENTS </a:t>
            </a:r>
            <a:r>
              <a:rPr lang="en-GB" sz="2000" dirty="0">
                <a:latin typeface="Arial" panose="020B0604020202020204" pitchFamily="34" charset="0"/>
                <a:cs typeface="Arial" panose="020B0604020202020204" pitchFamily="34" charset="0"/>
              </a:rPr>
              <a:t>should:</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Receive </a:t>
            </a:r>
            <a:r>
              <a:rPr lang="en-GB" b="1" dirty="0">
                <a:latin typeface="Arial" panose="020B0604020202020204" pitchFamily="34" charset="0"/>
                <a:cs typeface="Arial" panose="020B0604020202020204" pitchFamily="34" charset="0"/>
              </a:rPr>
              <a:t>Tetravalent (ACWY) </a:t>
            </a:r>
            <a:r>
              <a:rPr lang="en-GB" dirty="0">
                <a:latin typeface="Arial" panose="020B0604020202020204" pitchFamily="34" charset="0"/>
                <a:cs typeface="Arial" panose="020B0604020202020204" pitchFamily="34" charset="0"/>
              </a:rPr>
              <a:t>and </a:t>
            </a:r>
            <a:r>
              <a:rPr lang="en-GB" b="1" dirty="0" err="1">
                <a:latin typeface="Arial" panose="020B0604020202020204" pitchFamily="34" charset="0"/>
                <a:cs typeface="Arial" panose="020B0604020202020204" pitchFamily="34" charset="0"/>
              </a:rPr>
              <a:t>Bexsero</a:t>
            </a:r>
            <a:r>
              <a:rPr lang="en-GB" dirty="0">
                <a:latin typeface="Arial" panose="020B0604020202020204" pitchFamily="34" charset="0"/>
                <a:cs typeface="Arial" panose="020B0604020202020204" pitchFamily="34" charset="0"/>
              </a:rPr>
              <a:t> vaccines against </a:t>
            </a:r>
            <a:r>
              <a:rPr lang="en-GB" i="1" dirty="0" err="1">
                <a:latin typeface="Arial" panose="020B0604020202020204" pitchFamily="34" charset="0"/>
                <a:cs typeface="Arial" panose="020B0604020202020204" pitchFamily="34" charset="0"/>
              </a:rPr>
              <a:t>Meningococcus</a:t>
            </a:r>
            <a:endParaRPr lang="en-GB" i="1"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GB" dirty="0">
                <a:latin typeface="Arial" panose="020B0604020202020204" pitchFamily="34" charset="0"/>
                <a:cs typeface="Arial" panose="020B0604020202020204" pitchFamily="34" charset="0"/>
              </a:rPr>
              <a:t>Antibody </a:t>
            </a:r>
            <a:r>
              <a:rPr lang="en-GB" dirty="0" err="1">
                <a:latin typeface="Arial" panose="020B0604020202020204" pitchFamily="34" charset="0"/>
                <a:cs typeface="Arial" panose="020B0604020202020204" pitchFamily="34" charset="0"/>
              </a:rPr>
              <a:t>titers</a:t>
            </a:r>
            <a:r>
              <a:rPr lang="en-GB" dirty="0">
                <a:latin typeface="Arial" panose="020B0604020202020204" pitchFamily="34" charset="0"/>
                <a:cs typeface="Arial" panose="020B0604020202020204" pitchFamily="34" charset="0"/>
              </a:rPr>
              <a:t> should be sent 4-6/52 post-vaccination</a:t>
            </a:r>
          </a:p>
          <a:p>
            <a:pPr marL="1257300" lvl="2" indent="-34290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Have an oral swab sent to exclude carriage of resistant </a:t>
            </a:r>
            <a:r>
              <a:rPr lang="en-GB" i="1" dirty="0" err="1">
                <a:latin typeface="Arial" panose="020B0604020202020204" pitchFamily="34" charset="0"/>
                <a:cs typeface="Arial" panose="020B0604020202020204" pitchFamily="34" charset="0"/>
              </a:rPr>
              <a:t>Meningococcus</a:t>
            </a:r>
            <a:endParaRPr lang="en-GB"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GB"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Receive prophylactic </a:t>
            </a:r>
            <a:r>
              <a:rPr lang="en-GB" dirty="0" err="1">
                <a:latin typeface="Arial" panose="020B0604020202020204" pitchFamily="34" charset="0"/>
                <a:cs typeface="Arial" panose="020B0604020202020204" pitchFamily="34" charset="0"/>
              </a:rPr>
              <a:t>Abx</a:t>
            </a:r>
            <a:endParaRPr lang="en-GB" dirty="0">
              <a:latin typeface="Arial" panose="020B0604020202020204" pitchFamily="34" charset="0"/>
              <a:cs typeface="Arial" panose="020B0604020202020204" pitchFamily="34" charset="0"/>
            </a:endParaRPr>
          </a:p>
          <a:p>
            <a:pPr marL="1714500" lvl="3" indent="-342900">
              <a:buFont typeface="Arial" panose="020B0604020202020204" pitchFamily="34" charset="0"/>
              <a:buChar char="•"/>
            </a:pPr>
            <a:r>
              <a:rPr lang="en-GB" b="1" dirty="0" err="1">
                <a:latin typeface="Arial" panose="020B0604020202020204" pitchFamily="34" charset="0"/>
                <a:cs typeface="Arial" panose="020B0604020202020204" pitchFamily="34" charset="0"/>
              </a:rPr>
              <a:t>Cipro</a:t>
            </a:r>
            <a:r>
              <a:rPr lang="en-GB" b="1" dirty="0">
                <a:latin typeface="Arial" panose="020B0604020202020204" pitchFamily="34" charset="0"/>
                <a:cs typeface="Arial" panose="020B0604020202020204" pitchFamily="34" charset="0"/>
              </a:rPr>
              <a:t> 500mg BD 2/52</a:t>
            </a:r>
          </a:p>
          <a:p>
            <a:pPr marL="1714500" lvl="3" indent="-342900">
              <a:buFont typeface="Arial" panose="020B0604020202020204" pitchFamily="34" charset="0"/>
              <a:buChar char="•"/>
            </a:pPr>
            <a:r>
              <a:rPr lang="en-GB" b="1" dirty="0" err="1">
                <a:latin typeface="Arial" panose="020B0604020202020204" pitchFamily="34" charset="0"/>
                <a:cs typeface="Arial" panose="020B0604020202020204" pitchFamily="34" charset="0"/>
              </a:rPr>
              <a:t>Longterm</a:t>
            </a:r>
            <a:r>
              <a:rPr lang="en-GB" b="1" dirty="0">
                <a:latin typeface="Arial" panose="020B0604020202020204" pitchFamily="34" charset="0"/>
                <a:cs typeface="Arial" panose="020B0604020202020204" pitchFamily="34" charset="0"/>
              </a:rPr>
              <a:t> Pen V or </a:t>
            </a:r>
            <a:r>
              <a:rPr lang="en-GB" b="1" dirty="0" err="1">
                <a:latin typeface="Arial" panose="020B0604020202020204" pitchFamily="34" charset="0"/>
                <a:cs typeface="Arial" panose="020B0604020202020204" pitchFamily="34" charset="0"/>
              </a:rPr>
              <a:t>erythro</a:t>
            </a:r>
            <a:endParaRPr lang="en-GB"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74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288231"/>
            <a:ext cx="7869363" cy="461665"/>
          </a:xfrm>
        </p:spPr>
        <p:txBody>
          <a:bodyPr/>
          <a:lstStyle/>
          <a:p>
            <a:r>
              <a:rPr lang="en-GB" dirty="0">
                <a:solidFill>
                  <a:schemeClr val="tx2"/>
                </a:solidFill>
              </a:rPr>
              <a:t>Some Definitions</a:t>
            </a:r>
          </a:p>
        </p:txBody>
      </p:sp>
      <p:sp>
        <p:nvSpPr>
          <p:cNvPr id="3" name="Text Placeholder 2"/>
          <p:cNvSpPr>
            <a:spLocks noGrp="1"/>
          </p:cNvSpPr>
          <p:nvPr>
            <p:ph type="body" sz="quarter" idx="13"/>
          </p:nvPr>
        </p:nvSpPr>
        <p:spPr>
          <a:xfrm>
            <a:off x="2159001" y="1268761"/>
            <a:ext cx="7872413" cy="2880789"/>
          </a:xfrm>
        </p:spPr>
        <p:txBody>
          <a:bodyPr/>
          <a:lstStyle/>
          <a:p>
            <a:r>
              <a:rPr lang="en-GB" sz="2400" b="1" dirty="0"/>
              <a:t>Thrombotic </a:t>
            </a:r>
            <a:r>
              <a:rPr lang="en-GB" sz="2400" b="1" dirty="0" err="1"/>
              <a:t>Microangiopathy</a:t>
            </a:r>
            <a:r>
              <a:rPr lang="en-GB" sz="2400" b="1" dirty="0"/>
              <a:t> (TMA)</a:t>
            </a:r>
          </a:p>
          <a:p>
            <a:pPr lvl="1" indent="0">
              <a:buNone/>
            </a:pPr>
            <a:r>
              <a:rPr lang="en-GB" sz="2200" dirty="0">
                <a:latin typeface="Arial" panose="020B0604020202020204" pitchFamily="34" charset="0"/>
                <a:cs typeface="Arial" panose="020B0604020202020204" pitchFamily="34" charset="0"/>
              </a:rPr>
              <a:t>Specific pathologic lesion where abnormalities in arteriole &amp; capillary walls lead to </a:t>
            </a:r>
            <a:r>
              <a:rPr lang="en-GB" sz="2200" dirty="0" err="1">
                <a:latin typeface="Arial" panose="020B0604020202020204" pitchFamily="34" charset="0"/>
                <a:cs typeface="Arial" panose="020B0604020202020204" pitchFamily="34" charset="0"/>
              </a:rPr>
              <a:t>microvascular</a:t>
            </a:r>
            <a:r>
              <a:rPr lang="en-GB" sz="2200" dirty="0">
                <a:latin typeface="Arial" panose="020B0604020202020204" pitchFamily="34" charset="0"/>
                <a:cs typeface="Arial" panose="020B0604020202020204" pitchFamily="34" charset="0"/>
              </a:rPr>
              <a:t> thrombosis</a:t>
            </a:r>
          </a:p>
          <a:p>
            <a:pPr lvl="1" indent="0">
              <a:buNone/>
            </a:pPr>
            <a:endParaRPr lang="en-GB" sz="2200" dirty="0">
              <a:latin typeface="Arial" panose="020B0604020202020204" pitchFamily="34" charset="0"/>
              <a:cs typeface="Arial" panose="020B0604020202020204" pitchFamily="34" charset="0"/>
            </a:endParaRPr>
          </a:p>
          <a:p>
            <a:pPr lvl="1" indent="0">
              <a:buNone/>
            </a:pPr>
            <a:r>
              <a:rPr lang="en-GB" sz="2200" dirty="0">
                <a:latin typeface="Arial" panose="020B0604020202020204" pitchFamily="34" charset="0"/>
                <a:cs typeface="Arial" panose="020B0604020202020204" pitchFamily="34" charset="0"/>
              </a:rPr>
              <a:t>Commonly inferred from </a:t>
            </a:r>
            <a:r>
              <a:rPr lang="en-GB" sz="2200" u="sng" dirty="0">
                <a:latin typeface="Arial" panose="020B0604020202020204" pitchFamily="34" charset="0"/>
                <a:cs typeface="Arial" panose="020B0604020202020204" pitchFamily="34" charset="0"/>
              </a:rPr>
              <a:t>MAHA</a:t>
            </a:r>
            <a:r>
              <a:rPr lang="en-GB" sz="2200" dirty="0">
                <a:latin typeface="Arial" panose="020B0604020202020204" pitchFamily="34" charset="0"/>
                <a:cs typeface="Arial" panose="020B0604020202020204" pitchFamily="34" charset="0"/>
              </a:rPr>
              <a:t> and </a:t>
            </a:r>
            <a:r>
              <a:rPr lang="en-GB" sz="2200" u="sng" dirty="0">
                <a:latin typeface="Arial" panose="020B0604020202020204" pitchFamily="34" charset="0"/>
                <a:cs typeface="Arial" panose="020B0604020202020204" pitchFamily="34" charset="0"/>
              </a:rPr>
              <a:t>thrombocytopenia</a:t>
            </a:r>
            <a:r>
              <a:rPr lang="en-GB" sz="2200" dirty="0">
                <a:latin typeface="Arial" panose="020B0604020202020204" pitchFamily="34" charset="0"/>
                <a:cs typeface="Arial" panose="020B0604020202020204" pitchFamily="34" charset="0"/>
              </a:rPr>
              <a:t> co-occurring in the appropriate clinical setting</a:t>
            </a:r>
            <a:endParaRPr lang="en-GB" sz="2200"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AutoShape 2" descr="RBC Fragments, Mesangiolysis and Fibrin Thrombi in TMA.jpg"/>
          <p:cNvSpPr>
            <a:spLocks noChangeAspect="1" noChangeArrowheads="1"/>
          </p:cNvSpPr>
          <p:nvPr/>
        </p:nvSpPr>
        <p:spPr bwMode="auto">
          <a:xfrm>
            <a:off x="15589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RBC Fragments, Mesangiolysis and Fibrin Thrombi in TMA.jpg"/>
          <p:cNvSpPr>
            <a:spLocks noChangeAspect="1" noChangeArrowheads="1"/>
          </p:cNvSpPr>
          <p:nvPr/>
        </p:nvSpPr>
        <p:spPr bwMode="auto">
          <a:xfrm>
            <a:off x="171132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9992" y="4149080"/>
            <a:ext cx="2651760" cy="198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304" y="4149080"/>
            <a:ext cx="2664296" cy="199056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6616" y="4158446"/>
            <a:ext cx="2651760" cy="1981200"/>
          </a:xfrm>
          <a:prstGeom prst="rect">
            <a:avLst/>
          </a:prstGeom>
        </p:spPr>
      </p:pic>
    </p:spTree>
    <p:extLst>
      <p:ext uri="{BB962C8B-B14F-4D97-AF65-F5344CB8AC3E}">
        <p14:creationId xmlns:p14="http://schemas.microsoft.com/office/powerpoint/2010/main" val="44672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err="1">
                <a:solidFill>
                  <a:schemeClr val="tx2"/>
                </a:solidFill>
              </a:rPr>
              <a:t>aHUS</a:t>
            </a:r>
            <a:r>
              <a:rPr lang="en-GB" dirty="0">
                <a:solidFill>
                  <a:schemeClr val="tx2"/>
                </a:solidFill>
              </a:rPr>
              <a:t> treatment</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514" t="12753" r="29622" b="15320"/>
          <a:stretch/>
        </p:blipFill>
        <p:spPr bwMode="auto">
          <a:xfrm>
            <a:off x="1847529" y="1340770"/>
            <a:ext cx="3999561" cy="4719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5926" t="12298" r="30736" b="12633"/>
          <a:stretch/>
        </p:blipFill>
        <p:spPr bwMode="auto">
          <a:xfrm rot="5400000">
            <a:off x="6469590" y="1546958"/>
            <a:ext cx="3487272" cy="4643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435467" y="6215828"/>
            <a:ext cx="2076209" cy="276999"/>
          </a:xfrm>
          <a:prstGeom prst="rect">
            <a:avLst/>
          </a:prstGeom>
          <a:noFill/>
        </p:spPr>
        <p:txBody>
          <a:bodyPr wrap="none" rtlCol="0">
            <a:spAutoFit/>
          </a:bodyPr>
          <a:lstStyle/>
          <a:p>
            <a:r>
              <a:rPr lang="en-GB" sz="1200" dirty="0"/>
              <a:t>NEJM (2013), 368, 2169-2181 </a:t>
            </a:r>
          </a:p>
        </p:txBody>
      </p:sp>
    </p:spTree>
    <p:extLst>
      <p:ext uri="{BB962C8B-B14F-4D97-AF65-F5344CB8AC3E}">
        <p14:creationId xmlns:p14="http://schemas.microsoft.com/office/powerpoint/2010/main" val="11168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a:solidFill>
                  <a:schemeClr val="tx2"/>
                </a:solidFill>
              </a:rPr>
              <a:t>Thrombotic Microangiopathy:</a:t>
            </a:r>
            <a:br>
              <a:rPr lang="en-GB">
                <a:solidFill>
                  <a:schemeClr val="tx2"/>
                </a:solidFill>
              </a:rPr>
            </a:br>
            <a:r>
              <a:rPr lang="en-GB">
                <a:solidFill>
                  <a:schemeClr val="tx2"/>
                </a:solidFill>
              </a:rPr>
              <a:t>aHUS treatment</a:t>
            </a:r>
            <a:endParaRPr lang="en-GB" dirty="0">
              <a:solidFill>
                <a:schemeClr val="tx2"/>
              </a:solidFill>
            </a:endParaRPr>
          </a:p>
        </p:txBody>
      </p:sp>
      <p:sp>
        <p:nvSpPr>
          <p:cNvPr id="5" name="TextBox 4"/>
          <p:cNvSpPr txBox="1"/>
          <p:nvPr/>
        </p:nvSpPr>
        <p:spPr>
          <a:xfrm>
            <a:off x="10076665" y="762963"/>
            <a:ext cx="1721946" cy="276999"/>
          </a:xfrm>
          <a:prstGeom prst="rect">
            <a:avLst/>
          </a:prstGeom>
          <a:noFill/>
        </p:spPr>
        <p:txBody>
          <a:bodyPr wrap="none" rtlCol="0">
            <a:spAutoFit/>
          </a:bodyPr>
          <a:lstStyle/>
          <a:p>
            <a:r>
              <a:rPr lang="en-GB" sz="1200" dirty="0"/>
              <a:t>KI (2015) 87, 1061-1073 </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478" t="15770" r="5516" b="15363"/>
          <a:stretch/>
        </p:blipFill>
        <p:spPr bwMode="auto">
          <a:xfrm>
            <a:off x="6158536" y="980729"/>
            <a:ext cx="4329953" cy="3227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2794" t="26781" r="5147" b="7031"/>
          <a:stretch/>
        </p:blipFill>
        <p:spPr bwMode="auto">
          <a:xfrm>
            <a:off x="1703513" y="1043481"/>
            <a:ext cx="4392707" cy="3101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C0706C2D-3751-9A16-35F4-E6F009F611A8}"/>
              </a:ext>
            </a:extLst>
          </p:cNvPr>
          <p:cNvPicPr>
            <a:picLocks noChangeAspect="1"/>
          </p:cNvPicPr>
          <p:nvPr/>
        </p:nvPicPr>
        <p:blipFill rotWithShape="1">
          <a:blip r:embed="rId5"/>
          <a:srcRect t="33351"/>
          <a:stretch/>
        </p:blipFill>
        <p:spPr>
          <a:xfrm>
            <a:off x="3186583" y="4453740"/>
            <a:ext cx="6771435" cy="2010630"/>
          </a:xfrm>
          <a:prstGeom prst="rect">
            <a:avLst/>
          </a:prstGeom>
        </p:spPr>
      </p:pic>
      <p:sp>
        <p:nvSpPr>
          <p:cNvPr id="9" name="TextBox 8">
            <a:extLst>
              <a:ext uri="{FF2B5EF4-FFF2-40B4-BE49-F238E27FC236}">
                <a16:creationId xmlns:a16="http://schemas.microsoft.com/office/drawing/2014/main" id="{0CD2ED3A-16D3-A553-C5A8-65F82A5BE12E}"/>
              </a:ext>
            </a:extLst>
          </p:cNvPr>
          <p:cNvSpPr txBox="1"/>
          <p:nvPr/>
        </p:nvSpPr>
        <p:spPr>
          <a:xfrm>
            <a:off x="10057416" y="6464370"/>
            <a:ext cx="1407758" cy="276999"/>
          </a:xfrm>
          <a:prstGeom prst="rect">
            <a:avLst/>
          </a:prstGeom>
          <a:noFill/>
        </p:spPr>
        <p:txBody>
          <a:bodyPr wrap="none" rtlCol="0">
            <a:spAutoFit/>
          </a:bodyPr>
          <a:lstStyle/>
          <a:p>
            <a:r>
              <a:rPr lang="en-GB" sz="1200" dirty="0"/>
              <a:t>KI (2023) 8, 91-102 </a:t>
            </a:r>
          </a:p>
        </p:txBody>
      </p:sp>
    </p:spTree>
    <p:extLst>
      <p:ext uri="{BB962C8B-B14F-4D97-AF65-F5344CB8AC3E}">
        <p14:creationId xmlns:p14="http://schemas.microsoft.com/office/powerpoint/2010/main" val="324294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a:solidFill>
                  <a:schemeClr val="tx2"/>
                </a:solidFill>
              </a:rPr>
              <a:t>Thrombotic Microangiopathy:</a:t>
            </a:r>
            <a:br>
              <a:rPr lang="en-GB">
                <a:solidFill>
                  <a:schemeClr val="tx2"/>
                </a:solidFill>
              </a:rPr>
            </a:br>
            <a:r>
              <a:rPr lang="en-GB">
                <a:solidFill>
                  <a:schemeClr val="tx2"/>
                </a:solidFill>
              </a:rPr>
              <a:t>aHUS treatment</a:t>
            </a:r>
            <a:endParaRPr lang="en-GB" dirty="0">
              <a:solidFill>
                <a:schemeClr val="tx2"/>
              </a:solidFill>
            </a:endParaRPr>
          </a:p>
        </p:txBody>
      </p:sp>
      <p:pic>
        <p:nvPicPr>
          <p:cNvPr id="4" name="Picture 3">
            <a:extLst>
              <a:ext uri="{FF2B5EF4-FFF2-40B4-BE49-F238E27FC236}">
                <a16:creationId xmlns:a16="http://schemas.microsoft.com/office/drawing/2014/main" id="{78810072-3FAE-8778-D63F-9C531489B992}"/>
              </a:ext>
            </a:extLst>
          </p:cNvPr>
          <p:cNvPicPr>
            <a:picLocks noChangeAspect="1"/>
          </p:cNvPicPr>
          <p:nvPr/>
        </p:nvPicPr>
        <p:blipFill>
          <a:blip r:embed="rId3"/>
          <a:stretch>
            <a:fillRect/>
          </a:stretch>
        </p:blipFill>
        <p:spPr>
          <a:xfrm>
            <a:off x="2749378" y="1412776"/>
            <a:ext cx="6693244" cy="2438525"/>
          </a:xfrm>
          <a:prstGeom prst="rect">
            <a:avLst/>
          </a:prstGeom>
        </p:spPr>
      </p:pic>
      <p:sp>
        <p:nvSpPr>
          <p:cNvPr id="6" name="TextBox 5">
            <a:extLst>
              <a:ext uri="{FF2B5EF4-FFF2-40B4-BE49-F238E27FC236}">
                <a16:creationId xmlns:a16="http://schemas.microsoft.com/office/drawing/2014/main" id="{274FA209-F85E-4219-29BE-207DFC28923B}"/>
              </a:ext>
            </a:extLst>
          </p:cNvPr>
          <p:cNvSpPr txBox="1"/>
          <p:nvPr/>
        </p:nvSpPr>
        <p:spPr>
          <a:xfrm>
            <a:off x="9624392" y="3863197"/>
            <a:ext cx="1881156" cy="276999"/>
          </a:xfrm>
          <a:prstGeom prst="rect">
            <a:avLst/>
          </a:prstGeom>
          <a:noFill/>
        </p:spPr>
        <p:txBody>
          <a:bodyPr wrap="none" rtlCol="0">
            <a:spAutoFit/>
          </a:bodyPr>
          <a:lstStyle/>
          <a:p>
            <a:r>
              <a:rPr lang="en-GB" sz="1200" dirty="0"/>
              <a:t>KI Rep (2021) 6, 1603-1613</a:t>
            </a:r>
          </a:p>
        </p:txBody>
      </p:sp>
      <p:pic>
        <p:nvPicPr>
          <p:cNvPr id="10" name="Picture 9">
            <a:extLst>
              <a:ext uri="{FF2B5EF4-FFF2-40B4-BE49-F238E27FC236}">
                <a16:creationId xmlns:a16="http://schemas.microsoft.com/office/drawing/2014/main" id="{1896E969-47E1-F6DD-7D26-36524F78F372}"/>
              </a:ext>
            </a:extLst>
          </p:cNvPr>
          <p:cNvPicPr>
            <a:picLocks noChangeAspect="1"/>
          </p:cNvPicPr>
          <p:nvPr/>
        </p:nvPicPr>
        <p:blipFill>
          <a:blip r:embed="rId4"/>
          <a:stretch>
            <a:fillRect/>
          </a:stretch>
        </p:blipFill>
        <p:spPr>
          <a:xfrm>
            <a:off x="4732893" y="4563451"/>
            <a:ext cx="2726214" cy="1763545"/>
          </a:xfrm>
          <a:prstGeom prst="rect">
            <a:avLst/>
          </a:prstGeom>
        </p:spPr>
      </p:pic>
      <p:sp>
        <p:nvSpPr>
          <p:cNvPr id="11" name="TextBox 10">
            <a:extLst>
              <a:ext uri="{FF2B5EF4-FFF2-40B4-BE49-F238E27FC236}">
                <a16:creationId xmlns:a16="http://schemas.microsoft.com/office/drawing/2014/main" id="{CEB21A54-77E6-E47B-5C1B-71920A33FFC0}"/>
              </a:ext>
            </a:extLst>
          </p:cNvPr>
          <p:cNvSpPr txBox="1"/>
          <p:nvPr/>
        </p:nvSpPr>
        <p:spPr>
          <a:xfrm>
            <a:off x="9624392" y="6188496"/>
            <a:ext cx="1686680" cy="276999"/>
          </a:xfrm>
          <a:prstGeom prst="rect">
            <a:avLst/>
          </a:prstGeom>
          <a:noFill/>
        </p:spPr>
        <p:txBody>
          <a:bodyPr wrap="none" rtlCol="0">
            <a:spAutoFit/>
          </a:bodyPr>
          <a:lstStyle/>
          <a:p>
            <a:r>
              <a:rPr lang="en-GB" sz="1200" dirty="0"/>
              <a:t>KI (2020) 97, 1106-1108</a:t>
            </a:r>
          </a:p>
        </p:txBody>
      </p:sp>
    </p:spTree>
    <p:extLst>
      <p:ext uri="{BB962C8B-B14F-4D97-AF65-F5344CB8AC3E}">
        <p14:creationId xmlns:p14="http://schemas.microsoft.com/office/powerpoint/2010/main" val="2809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16632"/>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a:solidFill>
                  <a:schemeClr val="tx2"/>
                </a:solidFill>
              </a:rPr>
              <a:t>Summary</a:t>
            </a:r>
          </a:p>
        </p:txBody>
      </p:sp>
      <p:sp>
        <p:nvSpPr>
          <p:cNvPr id="4" name="Text Placeholder 2"/>
          <p:cNvSpPr>
            <a:spLocks noGrp="1"/>
          </p:cNvSpPr>
          <p:nvPr>
            <p:ph type="body" sz="quarter" idx="13"/>
          </p:nvPr>
        </p:nvSpPr>
        <p:spPr>
          <a:xfrm>
            <a:off x="1919536" y="1591926"/>
            <a:ext cx="7560840" cy="984885"/>
          </a:xfrm>
        </p:spPr>
        <p:txBody>
          <a:bodyPr/>
          <a:lstStyle/>
          <a:p>
            <a:pPr marL="342900" indent="-34290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1085850" lvl="1"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endParaRPr lang="en-GB" dirty="0"/>
          </a:p>
        </p:txBody>
      </p:sp>
      <p:sp>
        <p:nvSpPr>
          <p:cNvPr id="3" name="Rectangle 2"/>
          <p:cNvSpPr/>
          <p:nvPr/>
        </p:nvSpPr>
        <p:spPr>
          <a:xfrm>
            <a:off x="1991544" y="1052736"/>
            <a:ext cx="8208912" cy="3231654"/>
          </a:xfrm>
          <a:prstGeom prst="rect">
            <a:avLst/>
          </a:prstGeom>
        </p:spPr>
        <p:txBody>
          <a:bodyPr wrap="square">
            <a:spAutoFit/>
          </a:bodyPr>
          <a:lstStyle/>
          <a:p>
            <a:pPr algn="ctr"/>
            <a:endParaRPr lang="en-GB" sz="24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The differential for TMA is wide but can be helped by doing relevant tests quickly</a:t>
            </a:r>
          </a:p>
          <a:p>
            <a:pPr marL="342900"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TTP will kill patients rapidly </a:t>
            </a:r>
          </a:p>
          <a:p>
            <a:pPr marL="342900"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Approval for </a:t>
            </a:r>
            <a:r>
              <a:rPr lang="en-GB" sz="2000" dirty="0" err="1">
                <a:latin typeface="Arial" panose="020B0604020202020204" pitchFamily="34" charset="0"/>
                <a:cs typeface="Arial" panose="020B0604020202020204" pitchFamily="34" charset="0"/>
              </a:rPr>
              <a:t>Eculizumab</a:t>
            </a:r>
            <a:r>
              <a:rPr lang="en-GB" sz="2000" dirty="0">
                <a:latin typeface="Arial" panose="020B0604020202020204" pitchFamily="34" charset="0"/>
                <a:cs typeface="Arial" panose="020B0604020202020204" pitchFamily="34" charset="0"/>
              </a:rPr>
              <a:t> is easy when you know how</a:t>
            </a:r>
          </a:p>
          <a:p>
            <a:pPr marL="342900"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318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275457"/>
            <a:ext cx="7869363" cy="461665"/>
          </a:xfrm>
        </p:spPr>
        <p:txBody>
          <a:bodyPr/>
          <a:lstStyle/>
          <a:p>
            <a:r>
              <a:rPr lang="en-GB" dirty="0">
                <a:solidFill>
                  <a:schemeClr val="tx2"/>
                </a:solidFill>
              </a:rPr>
              <a:t>Some Definitions</a:t>
            </a:r>
          </a:p>
        </p:txBody>
      </p:sp>
      <p:sp>
        <p:nvSpPr>
          <p:cNvPr id="3" name="Text Placeholder 2"/>
          <p:cNvSpPr>
            <a:spLocks noGrp="1"/>
          </p:cNvSpPr>
          <p:nvPr>
            <p:ph type="body" sz="quarter" idx="13"/>
          </p:nvPr>
        </p:nvSpPr>
        <p:spPr>
          <a:xfrm>
            <a:off x="2159001" y="836713"/>
            <a:ext cx="7872413" cy="4185761"/>
          </a:xfrm>
        </p:spPr>
        <p:txBody>
          <a:bodyPr/>
          <a:lstStyle/>
          <a:p>
            <a:r>
              <a:rPr lang="en-GB" sz="2400" b="1" dirty="0" err="1"/>
              <a:t>Microangiopathic</a:t>
            </a:r>
            <a:r>
              <a:rPr lang="en-GB" sz="2400" b="1" dirty="0"/>
              <a:t> Haemolytic Anaemia (MAHA)</a:t>
            </a:r>
          </a:p>
          <a:p>
            <a:pPr lvl="1" indent="0">
              <a:buNone/>
            </a:pPr>
            <a:r>
              <a:rPr lang="en-GB" sz="2000" dirty="0">
                <a:latin typeface="Arial" panose="020B0604020202020204" pitchFamily="34" charset="0"/>
                <a:cs typeface="Arial" panose="020B0604020202020204" pitchFamily="34" charset="0"/>
              </a:rPr>
              <a:t>Non-immune haemolysis</a:t>
            </a:r>
          </a:p>
          <a:p>
            <a:pPr lvl="1" indent="0">
              <a:buNone/>
            </a:pPr>
            <a:endParaRPr lang="en-GB" sz="2000" dirty="0">
              <a:latin typeface="Arial" panose="020B0604020202020204" pitchFamily="34" charset="0"/>
              <a:cs typeface="Arial" panose="020B0604020202020204" pitchFamily="34" charset="0"/>
            </a:endParaRPr>
          </a:p>
          <a:p>
            <a:pPr lvl="1" indent="0">
              <a:buNone/>
            </a:pPr>
            <a:r>
              <a:rPr lang="en-GB" sz="2000" dirty="0">
                <a:latin typeface="Arial" panose="020B0604020202020204" pitchFamily="34" charset="0"/>
                <a:cs typeface="Arial" panose="020B0604020202020204" pitchFamily="34" charset="0"/>
              </a:rPr>
              <a:t>Intravascular red blood cell fragmentation producing fragments on the blood film</a:t>
            </a:r>
            <a:endParaRPr lang="en-GB" sz="2000" dirty="0"/>
          </a:p>
          <a:p>
            <a:pPr lvl="1" indent="0">
              <a:buNone/>
            </a:pPr>
            <a:endParaRPr lang="en-GB" sz="2000" dirty="0"/>
          </a:p>
          <a:p>
            <a:pPr lvl="1" indent="0">
              <a:buNone/>
            </a:pPr>
            <a:r>
              <a:rPr lang="en-GB" sz="2000" dirty="0">
                <a:latin typeface="Arial" panose="020B0604020202020204" pitchFamily="34" charset="0"/>
                <a:cs typeface="Arial" panose="020B0604020202020204" pitchFamily="34" charset="0"/>
              </a:rPr>
              <a:t>Often due to abnormalities in arteriole &amp; capillary walls but intravascular devices also implicated</a:t>
            </a:r>
          </a:p>
          <a:p>
            <a:pPr marL="1085850" lvl="1" indent="-342900">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pPr lvl="1" indent="0">
              <a:buNone/>
            </a:pPr>
            <a:r>
              <a:rPr lang="en-GB" sz="2000" dirty="0">
                <a:latin typeface="Arial" panose="020B0604020202020204" pitchFamily="34" charset="0"/>
                <a:cs typeface="Arial" panose="020B0604020202020204" pitchFamily="34" charset="0"/>
              </a:rPr>
              <a:t>Not all MAHA is caused by TMA but almost all TMAs cause MAHA &amp; thrombocytopenia</a:t>
            </a:r>
            <a:endParaRPr lang="en-GB" sz="2000" dirty="0"/>
          </a:p>
          <a:p>
            <a:pPr marL="342900" indent="-342900">
              <a:buFont typeface="Arial" panose="020B0604020202020204" pitchFamily="34" charset="0"/>
              <a:buChar char="•"/>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8660541"/>
              </p:ext>
            </p:extLst>
          </p:nvPr>
        </p:nvGraphicFramePr>
        <p:xfrm>
          <a:off x="6888088" y="4941168"/>
          <a:ext cx="3392742" cy="1483360"/>
        </p:xfrm>
        <a:graphic>
          <a:graphicData uri="http://schemas.openxmlformats.org/drawingml/2006/table">
            <a:tbl>
              <a:tblPr firstRow="1" bandRow="1">
                <a:tableStyleId>{5940675A-B579-460E-94D1-54222C63F5DA}</a:tableStyleId>
              </a:tblPr>
              <a:tblGrid>
                <a:gridCol w="2079562">
                  <a:extLst>
                    <a:ext uri="{9D8B030D-6E8A-4147-A177-3AD203B41FA5}">
                      <a16:colId xmlns:a16="http://schemas.microsoft.com/office/drawing/2014/main" val="20000"/>
                    </a:ext>
                  </a:extLst>
                </a:gridCol>
                <a:gridCol w="1313180">
                  <a:extLst>
                    <a:ext uri="{9D8B030D-6E8A-4147-A177-3AD203B41FA5}">
                      <a16:colId xmlns:a16="http://schemas.microsoft.com/office/drawing/2014/main" val="20001"/>
                    </a:ext>
                  </a:extLst>
                </a:gridCol>
              </a:tblGrid>
              <a:tr h="370840">
                <a:tc>
                  <a:txBody>
                    <a:bodyPr/>
                    <a:lstStyle/>
                    <a:p>
                      <a:r>
                        <a:rPr lang="en-GB" dirty="0">
                          <a:latin typeface="Arial" panose="020B0604020202020204" pitchFamily="34" charset="0"/>
                          <a:cs typeface="Arial" panose="020B0604020202020204" pitchFamily="34" charset="0"/>
                        </a:rPr>
                        <a:t>Coombs Test/DAT</a:t>
                      </a:r>
                    </a:p>
                  </a:txBody>
                  <a:tcPr/>
                </a:tc>
                <a:tc>
                  <a:txBody>
                    <a:bodyPr/>
                    <a:lstStyle/>
                    <a:p>
                      <a:r>
                        <a:rPr lang="en-GB" dirty="0">
                          <a:latin typeface="Arial" panose="020B0604020202020204" pitchFamily="34" charset="0"/>
                          <a:cs typeface="Arial" panose="020B0604020202020204" pitchFamily="34" charset="0"/>
                        </a:rPr>
                        <a:t>Negative</a:t>
                      </a:r>
                    </a:p>
                  </a:txBody>
                  <a:tcPr/>
                </a:tc>
                <a:extLst>
                  <a:ext uri="{0D108BD9-81ED-4DB2-BD59-A6C34878D82A}">
                    <a16:rowId xmlns:a16="http://schemas.microsoft.com/office/drawing/2014/main" val="10000"/>
                  </a:ext>
                </a:extLst>
              </a:tr>
              <a:tr h="370840">
                <a:tc>
                  <a:txBody>
                    <a:bodyPr/>
                    <a:lstStyle/>
                    <a:p>
                      <a:r>
                        <a:rPr lang="en-GB" dirty="0">
                          <a:latin typeface="Arial" panose="020B0604020202020204" pitchFamily="34" charset="0"/>
                          <a:cs typeface="Arial" panose="020B0604020202020204" pitchFamily="34" charset="0"/>
                        </a:rPr>
                        <a:t>LDH</a:t>
                      </a:r>
                    </a:p>
                  </a:txBody>
                  <a:tcPr/>
                </a:tc>
                <a:tc>
                  <a:txBody>
                    <a:bodyPr/>
                    <a:lstStyle/>
                    <a:p>
                      <a:r>
                        <a:rPr lang="en-GB" dirty="0">
                          <a:latin typeface="Arial" panose="020B0604020202020204" pitchFamily="34" charset="0"/>
                          <a:cs typeface="Arial" panose="020B0604020202020204" pitchFamily="34" charset="0"/>
                        </a:rPr>
                        <a:t>Increased</a:t>
                      </a:r>
                    </a:p>
                  </a:txBody>
                  <a:tcPr/>
                </a:tc>
                <a:extLst>
                  <a:ext uri="{0D108BD9-81ED-4DB2-BD59-A6C34878D82A}">
                    <a16:rowId xmlns:a16="http://schemas.microsoft.com/office/drawing/2014/main" val="10001"/>
                  </a:ext>
                </a:extLst>
              </a:tr>
              <a:tr h="370840">
                <a:tc>
                  <a:txBody>
                    <a:bodyPr/>
                    <a:lstStyle/>
                    <a:p>
                      <a:r>
                        <a:rPr lang="en-GB" dirty="0">
                          <a:latin typeface="Arial" panose="020B0604020202020204" pitchFamily="34" charset="0"/>
                          <a:cs typeface="Arial" panose="020B0604020202020204" pitchFamily="34" charset="0"/>
                        </a:rPr>
                        <a:t>Bilirubin</a:t>
                      </a:r>
                    </a:p>
                  </a:txBody>
                  <a:tcPr/>
                </a:tc>
                <a:tc>
                  <a:txBody>
                    <a:bodyPr/>
                    <a:lstStyle/>
                    <a:p>
                      <a:r>
                        <a:rPr lang="en-GB" dirty="0">
                          <a:latin typeface="Arial" panose="020B0604020202020204" pitchFamily="34" charset="0"/>
                          <a:cs typeface="Arial" panose="020B0604020202020204" pitchFamily="34" charset="0"/>
                        </a:rPr>
                        <a:t>Increased </a:t>
                      </a:r>
                    </a:p>
                  </a:txBody>
                  <a:tcPr/>
                </a:tc>
                <a:extLst>
                  <a:ext uri="{0D108BD9-81ED-4DB2-BD59-A6C34878D82A}">
                    <a16:rowId xmlns:a16="http://schemas.microsoft.com/office/drawing/2014/main" val="10002"/>
                  </a:ext>
                </a:extLst>
              </a:tr>
              <a:tr h="370840">
                <a:tc>
                  <a:txBody>
                    <a:bodyPr/>
                    <a:lstStyle/>
                    <a:p>
                      <a:r>
                        <a:rPr lang="en-GB" dirty="0" err="1">
                          <a:latin typeface="Arial" panose="020B0604020202020204" pitchFamily="34" charset="0"/>
                          <a:cs typeface="Arial" panose="020B0604020202020204" pitchFamily="34" charset="0"/>
                        </a:rPr>
                        <a:t>Haptoglobins</a:t>
                      </a:r>
                      <a:endParaRPr lang="en-GB" dirty="0">
                        <a:latin typeface="Arial" panose="020B0604020202020204" pitchFamily="34" charset="0"/>
                        <a:cs typeface="Arial" panose="020B0604020202020204" pitchFamily="34" charset="0"/>
                      </a:endParaRPr>
                    </a:p>
                  </a:txBody>
                  <a:tcPr/>
                </a:tc>
                <a:tc>
                  <a:txBody>
                    <a:bodyPr/>
                    <a:lstStyle/>
                    <a:p>
                      <a:r>
                        <a:rPr lang="en-GB" dirty="0">
                          <a:latin typeface="Arial" panose="020B0604020202020204" pitchFamily="34" charset="0"/>
                          <a:cs typeface="Arial" panose="020B0604020202020204" pitchFamily="34" charset="0"/>
                        </a:rPr>
                        <a:t>Low</a:t>
                      </a:r>
                    </a:p>
                  </a:txBody>
                  <a:tcPr/>
                </a:tc>
                <a:extLst>
                  <a:ext uri="{0D108BD9-81ED-4DB2-BD59-A6C34878D82A}">
                    <a16:rowId xmlns:a16="http://schemas.microsoft.com/office/drawing/2014/main" val="10003"/>
                  </a:ext>
                </a:extLst>
              </a:tr>
            </a:tbl>
          </a:graphicData>
        </a:graphic>
      </p:graphicFrame>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1222" t="12376" r="13068" b="34771"/>
          <a:stretch/>
        </p:blipFill>
        <p:spPr bwMode="auto">
          <a:xfrm>
            <a:off x="2351584" y="4834847"/>
            <a:ext cx="2664296" cy="183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7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75820" y="533400"/>
            <a:ext cx="3240360"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Thrombocytopenia</a:t>
            </a:r>
          </a:p>
          <a:p>
            <a:pPr algn="ctr"/>
            <a:r>
              <a:rPr lang="en-GB" dirty="0">
                <a:solidFill>
                  <a:schemeClr val="tx1"/>
                </a:solidFill>
                <a:latin typeface="Arial" panose="020B0604020202020204" pitchFamily="34" charset="0"/>
                <a:cs typeface="Arial" panose="020B0604020202020204" pitchFamily="34" charset="0"/>
              </a:rPr>
              <a:t>MAHA</a:t>
            </a:r>
          </a:p>
          <a:p>
            <a:pPr algn="ctr"/>
            <a:r>
              <a:rPr lang="en-GB" dirty="0">
                <a:solidFill>
                  <a:schemeClr val="tx1"/>
                </a:solidFill>
                <a:latin typeface="Arial" panose="020B0604020202020204" pitchFamily="34" charset="0"/>
                <a:cs typeface="Arial" panose="020B0604020202020204" pitchFamily="34" charset="0"/>
              </a:rPr>
              <a:t>±</a:t>
            </a:r>
          </a:p>
          <a:p>
            <a:pPr algn="ctr"/>
            <a:r>
              <a:rPr lang="en-GB" dirty="0">
                <a:solidFill>
                  <a:schemeClr val="tx1"/>
                </a:solidFill>
                <a:latin typeface="Arial" panose="020B0604020202020204" pitchFamily="34" charset="0"/>
                <a:cs typeface="Arial" panose="020B0604020202020204" pitchFamily="34" charset="0"/>
              </a:rPr>
              <a:t>Organ dysfunction</a:t>
            </a:r>
          </a:p>
        </p:txBody>
      </p:sp>
      <p:sp>
        <p:nvSpPr>
          <p:cNvPr id="3" name="Down Arrow 2"/>
          <p:cNvSpPr/>
          <p:nvPr/>
        </p:nvSpPr>
        <p:spPr>
          <a:xfrm>
            <a:off x="5350756" y="1757536"/>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2459596" y="2409344"/>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Primary TMA Syndromes</a:t>
            </a:r>
          </a:p>
        </p:txBody>
      </p:sp>
      <p:sp>
        <p:nvSpPr>
          <p:cNvPr id="6" name="Rounded Rectangle 5"/>
          <p:cNvSpPr/>
          <p:nvPr/>
        </p:nvSpPr>
        <p:spPr>
          <a:xfrm>
            <a:off x="6338316" y="2411483"/>
            <a:ext cx="3394088" cy="8603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Systemic Diseases associated with low </a:t>
            </a:r>
            <a:r>
              <a:rPr lang="en-GB" dirty="0" err="1">
                <a:solidFill>
                  <a:schemeClr val="tx1"/>
                </a:solidFill>
                <a:latin typeface="Arial" panose="020B0604020202020204" pitchFamily="34" charset="0"/>
                <a:cs typeface="Arial" panose="020B0604020202020204" pitchFamily="34" charset="0"/>
              </a:rPr>
              <a:t>Plt</a:t>
            </a:r>
            <a:r>
              <a:rPr lang="en-GB" dirty="0">
                <a:solidFill>
                  <a:schemeClr val="tx1"/>
                </a:solidFill>
                <a:latin typeface="Arial" panose="020B0604020202020204" pitchFamily="34" charset="0"/>
                <a:cs typeface="Arial" panose="020B0604020202020204" pitchFamily="34" charset="0"/>
              </a:rPr>
              <a:t> &amp; MAHA  </a:t>
            </a:r>
          </a:p>
        </p:txBody>
      </p:sp>
      <p:sp>
        <p:nvSpPr>
          <p:cNvPr id="10" name="Rectangle 9"/>
          <p:cNvSpPr/>
          <p:nvPr/>
        </p:nvSpPr>
        <p:spPr>
          <a:xfrm>
            <a:off x="2974492" y="3269704"/>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TTP</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STEC-HUS</a:t>
            </a:r>
          </a:p>
          <a:p>
            <a:pPr marL="285750" indent="-285750">
              <a:buFont typeface="Arial" panose="020B0604020202020204" pitchFamily="34" charset="0"/>
              <a:buChar char="•"/>
            </a:pPr>
            <a:r>
              <a:rPr lang="en-GB" dirty="0" err="1">
                <a:latin typeface="Arial" panose="020B0604020202020204" pitchFamily="34" charset="0"/>
                <a:cs typeface="Arial" panose="020B0604020202020204" pitchFamily="34" charset="0"/>
              </a:rPr>
              <a:t>aHUS</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Drug induced TMA</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Cancer induced TMA</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Metabolism TMA</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Coagulation TMA</a:t>
            </a:r>
          </a:p>
        </p:txBody>
      </p:sp>
      <p:sp>
        <p:nvSpPr>
          <p:cNvPr id="11" name="Rectangle 10"/>
          <p:cNvSpPr/>
          <p:nvPr/>
        </p:nvSpPr>
        <p:spPr>
          <a:xfrm>
            <a:off x="6847228" y="3269705"/>
            <a:ext cx="2376264" cy="2878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Complications of pregnancy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Hypertension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Infections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Malignancy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Rheumatic diseases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HSCT/other organ </a:t>
            </a:r>
            <a:r>
              <a:rPr lang="en-GB" dirty="0" err="1">
                <a:latin typeface="Arial" panose="020B0604020202020204" pitchFamily="34" charset="0"/>
                <a:cs typeface="Arial" panose="020B0604020202020204" pitchFamily="34" charset="0"/>
              </a:rPr>
              <a:t>Tx</a:t>
            </a:r>
            <a:endParaRPr lang="en-GB" dirty="0">
              <a:latin typeface="Arial" panose="020B0604020202020204" pitchFamily="34" charset="0"/>
              <a:cs typeface="Arial" panose="020B0604020202020204" pitchFamily="34" charset="0"/>
            </a:endParaRPr>
          </a:p>
        </p:txBody>
      </p:sp>
      <p:sp>
        <p:nvSpPr>
          <p:cNvPr id="12" name="Down Arrow 11"/>
          <p:cNvSpPr/>
          <p:nvPr/>
        </p:nvSpPr>
        <p:spPr>
          <a:xfrm>
            <a:off x="6362596" y="1757536"/>
            <a:ext cx="484632" cy="64807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33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AMTS13 activity in normal and thrombotic thrombocytopenia purpura plasma. (a) In normal persons, ADAMTS13 enzyme molecules from the plasma attach to and then cleave the unusually large von Willebrand factor (ULvWF) multimers that are secreted in long strings from stimulated endothelial cells. (b) In patients with thrombotic thrombocytopenic purpura (TTP), a deficiency of ADAMTS13 prevents the cleavage of ULvWF multimers secreted by endothelial cells. Platelets carried by flowing blood adhere to the uncleaved ULvWF multimers, resulting in the development of platelet thrombi.">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7108134" y="188640"/>
            <a:ext cx="3170823" cy="15670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3621" t="72560"/>
          <a:stretch/>
        </p:blipFill>
        <p:spPr bwMode="auto">
          <a:xfrm>
            <a:off x="2951086" y="275062"/>
            <a:ext cx="1681316" cy="148062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4" name="TextBox 3"/>
          <p:cNvSpPr txBox="1"/>
          <p:nvPr/>
        </p:nvSpPr>
        <p:spPr>
          <a:xfrm>
            <a:off x="8610601" y="2667000"/>
            <a:ext cx="187743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Ultra Large-</a:t>
            </a:r>
            <a:r>
              <a:rPr lang="en-GB" dirty="0" err="1">
                <a:latin typeface="Arial" panose="020B0604020202020204" pitchFamily="34" charset="0"/>
                <a:cs typeface="Arial" panose="020B0604020202020204" pitchFamily="34" charset="0"/>
              </a:rPr>
              <a:t>vWF</a:t>
            </a:r>
            <a:endParaRPr lang="en-GB" dirty="0">
              <a:latin typeface="Arial" panose="020B0604020202020204" pitchFamily="34" charset="0"/>
              <a:cs typeface="Arial" panose="020B0604020202020204" pitchFamily="34" charset="0"/>
            </a:endParaRPr>
          </a:p>
        </p:txBody>
      </p:sp>
      <p:cxnSp>
        <p:nvCxnSpPr>
          <p:cNvPr id="7" name="Straight Arrow Connector 6"/>
          <p:cNvCxnSpPr>
            <a:stCxn id="4" idx="0"/>
          </p:cNvCxnSpPr>
          <p:nvPr/>
        </p:nvCxnSpPr>
        <p:spPr>
          <a:xfrm rot="16200000" flipV="1">
            <a:off x="8584661" y="1702342"/>
            <a:ext cx="1600200" cy="3291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91400" y="3962400"/>
            <a:ext cx="253146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ADAMTS13 Deficiency</a:t>
            </a:r>
          </a:p>
        </p:txBody>
      </p:sp>
      <p:cxnSp>
        <p:nvCxnSpPr>
          <p:cNvPr id="14" name="Straight Arrow Connector 13"/>
          <p:cNvCxnSpPr>
            <a:stCxn id="13" idx="0"/>
          </p:cNvCxnSpPr>
          <p:nvPr/>
        </p:nvCxnSpPr>
        <p:spPr>
          <a:xfrm rot="16200000" flipV="1">
            <a:off x="6347866" y="1653135"/>
            <a:ext cx="3352800" cy="126573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8229600" y="4572000"/>
            <a:ext cx="9144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TTP</a:t>
            </a:r>
          </a:p>
        </p:txBody>
      </p:sp>
      <p:sp>
        <p:nvSpPr>
          <p:cNvPr id="18" name="TextBox 17"/>
          <p:cNvSpPr txBox="1"/>
          <p:nvPr/>
        </p:nvSpPr>
        <p:spPr>
          <a:xfrm>
            <a:off x="4221400" y="1916833"/>
            <a:ext cx="2954720" cy="1200329"/>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Aberrant Complement</a:t>
            </a:r>
          </a:p>
          <a:p>
            <a:pPr algn="ctr"/>
            <a:r>
              <a:rPr lang="en-GB" dirty="0">
                <a:latin typeface="Arial" panose="020B0604020202020204" pitchFamily="34" charset="0"/>
                <a:cs typeface="Arial" panose="020B0604020202020204" pitchFamily="34" charset="0"/>
              </a:rPr>
              <a:t>Activation</a:t>
            </a:r>
          </a:p>
          <a:p>
            <a:pPr algn="ctr"/>
            <a:r>
              <a:rPr lang="en-GB" dirty="0">
                <a:latin typeface="Arial" panose="020B0604020202020204" pitchFamily="34" charset="0"/>
                <a:cs typeface="Arial" panose="020B0604020202020204" pitchFamily="34" charset="0"/>
              </a:rPr>
              <a:t>↓</a:t>
            </a:r>
          </a:p>
          <a:p>
            <a:pPr algn="ctr"/>
            <a:r>
              <a:rPr lang="en-GB" dirty="0">
                <a:latin typeface="Arial" panose="020B0604020202020204" pitchFamily="34" charset="0"/>
                <a:cs typeface="Arial" panose="020B0604020202020204" pitchFamily="34" charset="0"/>
              </a:rPr>
              <a:t>Membrane Attack Complex</a:t>
            </a:r>
          </a:p>
        </p:txBody>
      </p:sp>
      <p:cxnSp>
        <p:nvCxnSpPr>
          <p:cNvPr id="22" name="Straight Arrow Connector 21"/>
          <p:cNvCxnSpPr>
            <a:stCxn id="18" idx="0"/>
          </p:cNvCxnSpPr>
          <p:nvPr/>
        </p:nvCxnSpPr>
        <p:spPr>
          <a:xfrm flipH="1" flipV="1">
            <a:off x="3791744" y="1268760"/>
            <a:ext cx="1907016" cy="64807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042173" y="3455203"/>
            <a:ext cx="1313180" cy="923330"/>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CFH &amp; CFI</a:t>
            </a:r>
          </a:p>
          <a:p>
            <a:pPr algn="ctr"/>
            <a:endParaRPr lang="en-GB" dirty="0">
              <a:latin typeface="Arial" panose="020B0604020202020204" pitchFamily="34" charset="0"/>
              <a:cs typeface="Arial" panose="020B0604020202020204" pitchFamily="34" charset="0"/>
            </a:endParaRPr>
          </a:p>
          <a:p>
            <a:pPr algn="ctr"/>
            <a:r>
              <a:rPr lang="en-GB" dirty="0">
                <a:latin typeface="Arial" panose="020B0604020202020204" pitchFamily="34" charset="0"/>
                <a:cs typeface="Arial" panose="020B0604020202020204" pitchFamily="34" charset="0"/>
              </a:rPr>
              <a:t>CFB &amp; C3 </a:t>
            </a:r>
          </a:p>
        </p:txBody>
      </p:sp>
      <p:sp>
        <p:nvSpPr>
          <p:cNvPr id="24" name="Down Arrow 23"/>
          <p:cNvSpPr/>
          <p:nvPr/>
        </p:nvSpPr>
        <p:spPr>
          <a:xfrm>
            <a:off x="6317477" y="3356992"/>
            <a:ext cx="484632" cy="4572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own Arrow 26"/>
          <p:cNvSpPr/>
          <p:nvPr/>
        </p:nvSpPr>
        <p:spPr>
          <a:xfrm rot="10800000">
            <a:off x="6317477" y="3921333"/>
            <a:ext cx="484632" cy="4572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ounded Rectangle 27"/>
          <p:cNvSpPr/>
          <p:nvPr/>
        </p:nvSpPr>
        <p:spPr>
          <a:xfrm>
            <a:off x="5486400" y="4572000"/>
            <a:ext cx="9144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Arial" panose="020B0604020202020204" pitchFamily="34" charset="0"/>
                <a:cs typeface="Arial" panose="020B0604020202020204" pitchFamily="34" charset="0"/>
              </a:rPr>
              <a:t>aHUS</a:t>
            </a:r>
            <a:endParaRPr lang="en-GB" dirty="0">
              <a:solidFill>
                <a:schemeClr val="tx1"/>
              </a:solidFill>
              <a:latin typeface="Arial" panose="020B0604020202020204" pitchFamily="34" charset="0"/>
              <a:cs typeface="Arial" panose="020B0604020202020204" pitchFamily="34" charset="0"/>
            </a:endParaRPr>
          </a:p>
        </p:txBody>
      </p:sp>
      <p:cxnSp>
        <p:nvCxnSpPr>
          <p:cNvPr id="29" name="Straight Arrow Connector 28"/>
          <p:cNvCxnSpPr>
            <a:stCxn id="1028" idx="0"/>
          </p:cNvCxnSpPr>
          <p:nvPr/>
        </p:nvCxnSpPr>
        <p:spPr>
          <a:xfrm flipV="1">
            <a:off x="3290304" y="1268762"/>
            <a:ext cx="182127" cy="194991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descr="https://ars.els-cdn.com/content/image/1-s2.0-S0140673617300624-gr2.jpg"/>
          <p:cNvPicPr>
            <a:picLocks noChangeAspect="1" noChangeArrowheads="1"/>
          </p:cNvPicPr>
          <p:nvPr/>
        </p:nvPicPr>
        <p:blipFill rotWithShape="1">
          <a:blip r:embed="rId5">
            <a:extLst>
              <a:ext uri="{28A0092B-C50C-407E-A947-70E740481C1C}">
                <a14:useLocalDpi xmlns:a14="http://schemas.microsoft.com/office/drawing/2010/main" val="0"/>
              </a:ext>
            </a:extLst>
          </a:blip>
          <a:srcRect l="7875" r="6701" b="78130"/>
          <a:stretch/>
        </p:blipFill>
        <p:spPr bwMode="auto">
          <a:xfrm>
            <a:off x="1564726" y="3218679"/>
            <a:ext cx="3451155" cy="1262489"/>
          </a:xfrm>
          <a:prstGeom prst="rect">
            <a:avLst/>
          </a:prstGeom>
          <a:noFill/>
          <a:extLst>
            <a:ext uri="{909E8E84-426E-40DD-AFC4-6F175D3DCCD1}">
              <a14:hiddenFill xmlns:a14="http://schemas.microsoft.com/office/drawing/2010/main">
                <a:solidFill>
                  <a:srgbClr val="FFFFFF"/>
                </a:solidFill>
              </a14:hiddenFill>
            </a:ext>
          </a:extLst>
        </p:spPr>
      </p:pic>
      <p:sp>
        <p:nvSpPr>
          <p:cNvPr id="40" name="Rounded Rectangle 39"/>
          <p:cNvSpPr/>
          <p:nvPr/>
        </p:nvSpPr>
        <p:spPr>
          <a:xfrm>
            <a:off x="2833102" y="4613347"/>
            <a:ext cx="9144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STEC HUS</a:t>
            </a:r>
          </a:p>
        </p:txBody>
      </p:sp>
    </p:spTree>
    <p:extLst>
      <p:ext uri="{BB962C8B-B14F-4D97-AF65-F5344CB8AC3E}">
        <p14:creationId xmlns:p14="http://schemas.microsoft.com/office/powerpoint/2010/main" val="240694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25" grpId="0"/>
      <p:bldP spid="24"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88640"/>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a:solidFill>
                  <a:schemeClr val="tx2"/>
                </a:solidFill>
              </a:rPr>
              <a:t>Working your way through the differential </a:t>
            </a:r>
          </a:p>
        </p:txBody>
      </p:sp>
      <p:sp>
        <p:nvSpPr>
          <p:cNvPr id="9" name="TextBox 8"/>
          <p:cNvSpPr txBox="1"/>
          <p:nvPr/>
        </p:nvSpPr>
        <p:spPr>
          <a:xfrm>
            <a:off x="1887196" y="1412777"/>
            <a:ext cx="2864887" cy="1200329"/>
          </a:xfrm>
          <a:prstGeom prst="rect">
            <a:avLst/>
          </a:prstGeom>
          <a:noFill/>
          <a:ln w="19050">
            <a:solidFill>
              <a:schemeClr val="tx1"/>
            </a:solidFill>
          </a:ln>
        </p:spPr>
        <p:txBody>
          <a:bodyPr wrap="none" rtlCol="0">
            <a:spAutoFit/>
          </a:bodyPr>
          <a:lstStyle/>
          <a:p>
            <a:r>
              <a:rPr lang="en-GB" b="1" u="sng" dirty="0">
                <a:latin typeface="Arial" panose="020B0604020202020204" pitchFamily="34" charset="0"/>
                <a:cs typeface="Arial" panose="020B0604020202020204" pitchFamily="34" charset="0"/>
              </a:rPr>
              <a:t>MAHA</a:t>
            </a:r>
            <a:endParaRPr lang="en-GB" u="sng"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Anaemia</a:t>
            </a:r>
          </a:p>
          <a:p>
            <a:r>
              <a:rPr lang="en-GB" dirty="0">
                <a:latin typeface="Arial" panose="020B0604020202020204" pitchFamily="34" charset="0"/>
                <a:cs typeface="Arial" panose="020B0604020202020204" pitchFamily="34" charset="0"/>
              </a:rPr>
              <a:t>Fragments</a:t>
            </a:r>
          </a:p>
          <a:p>
            <a:r>
              <a:rPr lang="en-GB" dirty="0">
                <a:latin typeface="Arial" panose="020B0604020202020204" pitchFamily="34" charset="0"/>
                <a:cs typeface="Arial" panose="020B0604020202020204" pitchFamily="34" charset="0"/>
              </a:rPr>
              <a:t>Increased bilirubin &amp; LDH </a:t>
            </a:r>
          </a:p>
        </p:txBody>
      </p:sp>
      <p:sp>
        <p:nvSpPr>
          <p:cNvPr id="10" name="Right Arrow 9"/>
          <p:cNvSpPr/>
          <p:nvPr/>
        </p:nvSpPr>
        <p:spPr>
          <a:xfrm>
            <a:off x="4799856" y="1770624"/>
            <a:ext cx="762384" cy="48463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1" name="TextBox 10"/>
          <p:cNvSpPr txBox="1"/>
          <p:nvPr/>
        </p:nvSpPr>
        <p:spPr>
          <a:xfrm>
            <a:off x="5651754" y="1551275"/>
            <a:ext cx="3108543" cy="923330"/>
          </a:xfrm>
          <a:prstGeom prst="rect">
            <a:avLst/>
          </a:prstGeom>
          <a:noFill/>
          <a:ln w="19050">
            <a:solidFill>
              <a:schemeClr val="tx1"/>
            </a:solidFill>
          </a:ln>
        </p:spPr>
        <p:txBody>
          <a:bodyPr wrap="none" rtlCol="0">
            <a:spAutoFit/>
          </a:bodyPr>
          <a:lstStyle/>
          <a:p>
            <a:r>
              <a:rPr lang="en-GB" dirty="0">
                <a:latin typeface="Arial" panose="020B0604020202020204" pitchFamily="34" charset="0"/>
                <a:cs typeface="Arial" panose="020B0604020202020204" pitchFamily="34" charset="0"/>
              </a:rPr>
              <a:t>Platelet Count?	30x10</a:t>
            </a:r>
            <a:r>
              <a:rPr lang="en-GB" baseline="30000" dirty="0">
                <a:latin typeface="Arial" panose="020B0604020202020204" pitchFamily="34" charset="0"/>
                <a:cs typeface="Arial" panose="020B0604020202020204" pitchFamily="34" charset="0"/>
              </a:rPr>
              <a:t>9</a:t>
            </a:r>
            <a:r>
              <a:rPr lang="en-GB" dirty="0">
                <a:latin typeface="Arial" panose="020B0604020202020204" pitchFamily="34" charset="0"/>
                <a:cs typeface="Arial" panose="020B0604020202020204" pitchFamily="34" charset="0"/>
              </a:rPr>
              <a:t>/L</a:t>
            </a:r>
          </a:p>
          <a:p>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Creatinine</a:t>
            </a:r>
            <a:r>
              <a:rPr lang="en-GB" dirty="0">
                <a:latin typeface="Arial" panose="020B0604020202020204" pitchFamily="34" charset="0"/>
                <a:cs typeface="Arial" panose="020B0604020202020204" pitchFamily="34" charset="0"/>
              </a:rPr>
              <a:t>?	180umol/L</a:t>
            </a:r>
          </a:p>
        </p:txBody>
      </p:sp>
      <p:sp>
        <p:nvSpPr>
          <p:cNvPr id="12" name="Down Arrow 11"/>
          <p:cNvSpPr/>
          <p:nvPr/>
        </p:nvSpPr>
        <p:spPr>
          <a:xfrm>
            <a:off x="6901720" y="2523383"/>
            <a:ext cx="484632" cy="978408"/>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3" name="TextBox 12"/>
          <p:cNvSpPr txBox="1"/>
          <p:nvPr/>
        </p:nvSpPr>
        <p:spPr>
          <a:xfrm>
            <a:off x="5303913" y="3573016"/>
            <a:ext cx="3147015" cy="2862322"/>
          </a:xfrm>
          <a:prstGeom prst="rect">
            <a:avLst/>
          </a:prstGeom>
          <a:noFill/>
          <a:ln w="19050">
            <a:solidFill>
              <a:schemeClr val="tx1"/>
            </a:solidFill>
          </a:ln>
        </p:spPr>
        <p:txBody>
          <a:bodyPr wrap="none" rtlCol="0">
            <a:spAutoFit/>
          </a:bodyPr>
          <a:lstStyle/>
          <a:p>
            <a:r>
              <a:rPr lang="en-GB" dirty="0">
                <a:latin typeface="Arial" panose="020B0604020202020204" pitchFamily="34" charset="0"/>
                <a:cs typeface="Arial" panose="020B0604020202020204" pitchFamily="34" charset="0"/>
              </a:rPr>
              <a:t>Platelet Count &lt;30x10</a:t>
            </a:r>
            <a:r>
              <a:rPr lang="en-GB" baseline="30000" dirty="0">
                <a:latin typeface="Arial" panose="020B0604020202020204" pitchFamily="34" charset="0"/>
                <a:cs typeface="Arial" panose="020B0604020202020204" pitchFamily="34" charset="0"/>
              </a:rPr>
              <a:t>9</a:t>
            </a:r>
            <a:r>
              <a:rPr lang="en-GB" dirty="0">
                <a:latin typeface="Arial" panose="020B0604020202020204" pitchFamily="34" charset="0"/>
                <a:cs typeface="Arial" panose="020B0604020202020204" pitchFamily="34" charset="0"/>
              </a:rPr>
              <a:t>/L</a:t>
            </a:r>
          </a:p>
          <a:p>
            <a:r>
              <a:rPr lang="en-GB" dirty="0">
                <a:latin typeface="Arial" panose="020B0604020202020204" pitchFamily="34" charset="0"/>
                <a:cs typeface="Arial" panose="020B0604020202020204" pitchFamily="34" charset="0"/>
              </a:rPr>
              <a:t>MCV &lt;90fL</a:t>
            </a:r>
          </a:p>
          <a:p>
            <a:r>
              <a:rPr lang="en-GB" dirty="0" err="1">
                <a:latin typeface="Arial" panose="020B0604020202020204" pitchFamily="34" charset="0"/>
                <a:cs typeface="Arial" panose="020B0604020202020204" pitchFamily="34" charset="0"/>
              </a:rPr>
              <a:t>Creatinine</a:t>
            </a:r>
            <a:r>
              <a:rPr lang="en-GB" dirty="0">
                <a:latin typeface="Arial" panose="020B0604020202020204" pitchFamily="34" charset="0"/>
                <a:cs typeface="Arial" panose="020B0604020202020204" pitchFamily="34" charset="0"/>
              </a:rPr>
              <a:t> &lt;180umol/L</a:t>
            </a:r>
          </a:p>
          <a:p>
            <a:r>
              <a:rPr lang="en-GB" dirty="0">
                <a:latin typeface="Arial" panose="020B0604020202020204" pitchFamily="34" charset="0"/>
                <a:cs typeface="Arial" panose="020B0604020202020204" pitchFamily="34" charset="0"/>
              </a:rPr>
              <a:t>INR &lt;1.5</a:t>
            </a:r>
          </a:p>
          <a:p>
            <a:r>
              <a:rPr lang="en-GB" dirty="0">
                <a:latin typeface="Arial" panose="020B0604020202020204" pitchFamily="34" charset="0"/>
                <a:cs typeface="Arial" panose="020B0604020202020204" pitchFamily="34" charset="0"/>
              </a:rPr>
              <a:t>Haemolysis </a:t>
            </a:r>
          </a:p>
          <a:p>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Retics</a:t>
            </a:r>
            <a:r>
              <a:rPr lang="en-GB" dirty="0">
                <a:latin typeface="Arial" panose="020B0604020202020204" pitchFamily="34" charset="0"/>
                <a:cs typeface="Arial" panose="020B0604020202020204" pitchFamily="34" charset="0"/>
              </a:rPr>
              <a:t> &gt;2.5%</a:t>
            </a:r>
          </a:p>
          <a:p>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Bili</a:t>
            </a:r>
            <a:r>
              <a:rPr lang="en-GB" dirty="0">
                <a:latin typeface="Arial" panose="020B0604020202020204" pitchFamily="34" charset="0"/>
                <a:cs typeface="Arial" panose="020B0604020202020204" pitchFamily="34" charset="0"/>
              </a:rPr>
              <a:t> &gt;35umol/L</a:t>
            </a:r>
          </a:p>
          <a:p>
            <a:r>
              <a:rPr lang="en-GB" dirty="0">
                <a:latin typeface="Arial" panose="020B0604020202020204" pitchFamily="34" charset="0"/>
                <a:cs typeface="Arial" panose="020B0604020202020204" pitchFamily="34" charset="0"/>
              </a:rPr>
              <a:t>	Undetectable </a:t>
            </a:r>
            <a:r>
              <a:rPr lang="en-GB" dirty="0" err="1">
                <a:latin typeface="Arial" panose="020B0604020202020204" pitchFamily="34" charset="0"/>
                <a:cs typeface="Arial" panose="020B0604020202020204" pitchFamily="34" charset="0"/>
              </a:rPr>
              <a:t>Hapto</a:t>
            </a: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No active cancer</a:t>
            </a:r>
          </a:p>
          <a:p>
            <a:r>
              <a:rPr lang="en-GB" dirty="0">
                <a:latin typeface="Arial" panose="020B0604020202020204" pitchFamily="34" charset="0"/>
                <a:cs typeface="Arial" panose="020B0604020202020204" pitchFamily="34" charset="0"/>
              </a:rPr>
              <a:t>No </a:t>
            </a:r>
            <a:r>
              <a:rPr lang="en-GB" dirty="0" err="1">
                <a:latin typeface="Arial" panose="020B0604020202020204" pitchFamily="34" charset="0"/>
                <a:cs typeface="Arial" panose="020B0604020202020204" pitchFamily="34" charset="0"/>
              </a:rPr>
              <a:t>Hx</a:t>
            </a:r>
            <a:r>
              <a:rPr lang="en-GB" dirty="0">
                <a:latin typeface="Arial" panose="020B0604020202020204" pitchFamily="34" charset="0"/>
                <a:cs typeface="Arial" panose="020B0604020202020204" pitchFamily="34" charset="0"/>
              </a:rPr>
              <a:t> BM/organ </a:t>
            </a:r>
            <a:r>
              <a:rPr lang="en-GB" dirty="0" err="1">
                <a:latin typeface="Arial" panose="020B0604020202020204" pitchFamily="34" charset="0"/>
                <a:cs typeface="Arial" panose="020B0604020202020204" pitchFamily="34" charset="0"/>
              </a:rPr>
              <a:t>Tx</a:t>
            </a:r>
            <a:endParaRPr lang="en-GB" dirty="0">
              <a:latin typeface="Arial" panose="020B0604020202020204" pitchFamily="34" charset="0"/>
              <a:cs typeface="Arial" panose="020B0604020202020204" pitchFamily="34" charset="0"/>
            </a:endParaRPr>
          </a:p>
        </p:txBody>
      </p:sp>
      <p:sp>
        <p:nvSpPr>
          <p:cNvPr id="14" name="Right Arrow 13"/>
          <p:cNvSpPr/>
          <p:nvPr/>
        </p:nvSpPr>
        <p:spPr>
          <a:xfrm>
            <a:off x="8525388" y="4761861"/>
            <a:ext cx="810972" cy="48463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5" name="TextBox 14"/>
          <p:cNvSpPr txBox="1"/>
          <p:nvPr/>
        </p:nvSpPr>
        <p:spPr>
          <a:xfrm>
            <a:off x="9414906" y="4542513"/>
            <a:ext cx="1079154" cy="1200329"/>
          </a:xfrm>
          <a:prstGeom prst="rect">
            <a:avLst/>
          </a:prstGeom>
          <a:noFill/>
          <a:ln w="19050">
            <a:solidFill>
              <a:schemeClr val="tx1"/>
            </a:solidFill>
          </a:ln>
        </p:spPr>
        <p:txBody>
          <a:bodyPr wrap="square" rtlCol="0">
            <a:spAutoFit/>
          </a:bodyPr>
          <a:lstStyle/>
          <a:p>
            <a:r>
              <a:rPr lang="en-GB" dirty="0">
                <a:latin typeface="Arial" panose="020B0604020202020204" pitchFamily="34" charset="0"/>
                <a:cs typeface="Arial" panose="020B0604020202020204" pitchFamily="34" charset="0"/>
              </a:rPr>
              <a:t>Score≥5</a:t>
            </a:r>
          </a:p>
          <a:p>
            <a:r>
              <a:rPr lang="en-GB" dirty="0">
                <a:latin typeface="Arial" panose="020B0604020202020204" pitchFamily="34" charset="0"/>
                <a:cs typeface="Arial" panose="020B0604020202020204" pitchFamily="34" charset="0"/>
              </a:rPr>
              <a:t>Treat as TTP</a:t>
            </a:r>
          </a:p>
          <a:p>
            <a:r>
              <a:rPr lang="en-GB" b="1" dirty="0" err="1">
                <a:latin typeface="Arial" panose="020B0604020202020204" pitchFamily="34" charset="0"/>
                <a:cs typeface="Arial" panose="020B0604020202020204" pitchFamily="34" charset="0"/>
              </a:rPr>
              <a:t>PEx</a:t>
            </a:r>
            <a:endParaRPr lang="en-GB" b="1" dirty="0">
              <a:latin typeface="Arial" panose="020B0604020202020204" pitchFamily="34" charset="0"/>
              <a:cs typeface="Arial" panose="020B0604020202020204" pitchFamily="34" charset="0"/>
            </a:endParaRPr>
          </a:p>
        </p:txBody>
      </p:sp>
      <p:sp>
        <p:nvSpPr>
          <p:cNvPr id="3" name="Cloud 2"/>
          <p:cNvSpPr/>
          <p:nvPr/>
        </p:nvSpPr>
        <p:spPr>
          <a:xfrm>
            <a:off x="1887195" y="3393709"/>
            <a:ext cx="2654333" cy="136815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00" dirty="0">
                <a:solidFill>
                  <a:schemeClr val="tx1"/>
                </a:solidFill>
                <a:latin typeface="Arial" panose="020B0604020202020204" pitchFamily="34" charset="0"/>
                <a:cs typeface="Arial" panose="020B0604020202020204" pitchFamily="34" charset="0"/>
              </a:rPr>
              <a:t>ADAMTS13</a:t>
            </a:r>
          </a:p>
        </p:txBody>
      </p:sp>
      <p:sp>
        <p:nvSpPr>
          <p:cNvPr id="5" name="TextBox 4"/>
          <p:cNvSpPr txBox="1"/>
          <p:nvPr/>
        </p:nvSpPr>
        <p:spPr>
          <a:xfrm>
            <a:off x="2340845" y="4566119"/>
            <a:ext cx="1957587" cy="1323439"/>
          </a:xfrm>
          <a:prstGeom prst="rect">
            <a:avLst/>
          </a:prstGeom>
          <a:noFill/>
        </p:spPr>
        <p:txBody>
          <a:bodyPr wrap="none" rtlCol="0">
            <a:spAutoFit/>
          </a:bodyPr>
          <a:lstStyle/>
          <a:p>
            <a:r>
              <a:rPr lang="en-GB" sz="8000" dirty="0"/>
              <a:t>10%</a:t>
            </a:r>
          </a:p>
        </p:txBody>
      </p:sp>
      <p:sp>
        <p:nvSpPr>
          <p:cNvPr id="17" name="TextBox 16"/>
          <p:cNvSpPr txBox="1"/>
          <p:nvPr/>
        </p:nvSpPr>
        <p:spPr>
          <a:xfrm>
            <a:off x="8458200" y="6581002"/>
            <a:ext cx="1540506" cy="276999"/>
          </a:xfrm>
          <a:prstGeom prst="rect">
            <a:avLst/>
          </a:prstGeom>
          <a:noFill/>
        </p:spPr>
        <p:txBody>
          <a:bodyPr wrap="none" rtlCol="0">
            <a:spAutoFit/>
          </a:bodyPr>
          <a:lstStyle/>
          <a:p>
            <a:r>
              <a:rPr lang="en-US" sz="1200" dirty="0"/>
              <a:t>AJCP (2016), 145, 158</a:t>
            </a:r>
          </a:p>
        </p:txBody>
      </p:sp>
    </p:spTree>
    <p:extLst>
      <p:ext uri="{BB962C8B-B14F-4D97-AF65-F5344CB8AC3E}">
        <p14:creationId xmlns:p14="http://schemas.microsoft.com/office/powerpoint/2010/main" val="392205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88640"/>
            <a:ext cx="7869363" cy="923330"/>
          </a:xfrm>
        </p:spPr>
        <p:txBody>
          <a:bodyPr/>
          <a:lstStyle/>
          <a:p>
            <a:r>
              <a:rPr lang="en-GB" dirty="0">
                <a:solidFill>
                  <a:schemeClr val="tx2"/>
                </a:solidFill>
              </a:rPr>
              <a:t>How does ADAMTS13 activity get below 10%?</a:t>
            </a:r>
          </a:p>
        </p:txBody>
      </p:sp>
      <p:sp>
        <p:nvSpPr>
          <p:cNvPr id="7" name="Rectangle 6"/>
          <p:cNvSpPr/>
          <p:nvPr/>
        </p:nvSpPr>
        <p:spPr>
          <a:xfrm>
            <a:off x="2711624" y="1844824"/>
            <a:ext cx="324036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INHIBITION</a:t>
            </a:r>
          </a:p>
        </p:txBody>
      </p:sp>
      <p:sp>
        <p:nvSpPr>
          <p:cNvPr id="18" name="Rectangle 17"/>
          <p:cNvSpPr/>
          <p:nvPr/>
        </p:nvSpPr>
        <p:spPr>
          <a:xfrm>
            <a:off x="6312024" y="1844824"/>
            <a:ext cx="324036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MUTATION</a:t>
            </a:r>
          </a:p>
        </p:txBody>
      </p:sp>
      <p:sp>
        <p:nvSpPr>
          <p:cNvPr id="19" name="TextBox 18"/>
          <p:cNvSpPr txBox="1"/>
          <p:nvPr/>
        </p:nvSpPr>
        <p:spPr>
          <a:xfrm>
            <a:off x="3784218" y="1491750"/>
            <a:ext cx="109517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Acquired</a:t>
            </a:r>
          </a:p>
        </p:txBody>
      </p:sp>
      <p:sp>
        <p:nvSpPr>
          <p:cNvPr id="20" name="TextBox 19"/>
          <p:cNvSpPr txBox="1"/>
          <p:nvPr/>
        </p:nvSpPr>
        <p:spPr>
          <a:xfrm>
            <a:off x="7288438" y="1491750"/>
            <a:ext cx="128753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Congenital</a:t>
            </a:r>
          </a:p>
        </p:txBody>
      </p:sp>
      <p:pic>
        <p:nvPicPr>
          <p:cNvPr id="21"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204" y="2708920"/>
            <a:ext cx="2743200" cy="18897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 name="TextBox 21"/>
          <p:cNvSpPr txBox="1"/>
          <p:nvPr/>
        </p:nvSpPr>
        <p:spPr>
          <a:xfrm>
            <a:off x="2711624" y="4832444"/>
            <a:ext cx="3240360" cy="1754326"/>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Antibodies to ADAMTS13 found in &gt;90% of TTP</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Primary target is the spacer domain</a:t>
            </a:r>
          </a:p>
          <a:p>
            <a:endParaRPr lang="en-GB" dirty="0">
              <a:latin typeface="Arial" panose="020B0604020202020204" pitchFamily="34" charset="0"/>
              <a:cs typeface="Arial" panose="020B0604020202020204" pitchFamily="34" charset="0"/>
            </a:endParaRPr>
          </a:p>
        </p:txBody>
      </p:sp>
      <p:sp>
        <p:nvSpPr>
          <p:cNvPr id="27" name="Right Arrow 26"/>
          <p:cNvSpPr/>
          <p:nvPr/>
        </p:nvSpPr>
        <p:spPr>
          <a:xfrm rot="14603653">
            <a:off x="3784218" y="3144817"/>
            <a:ext cx="97840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560" t="47350" r="19242" b="33829"/>
          <a:stretch/>
        </p:blipFill>
        <p:spPr bwMode="auto">
          <a:xfrm>
            <a:off x="6036415" y="3212799"/>
            <a:ext cx="3791578" cy="882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6312024" y="4834270"/>
            <a:ext cx="3240360" cy="1477328"/>
          </a:xfrm>
          <a:prstGeom prst="rect">
            <a:avLst/>
          </a:prstGeom>
          <a:noFill/>
        </p:spPr>
        <p:txBody>
          <a:bodyPr wrap="square" rtlCol="0">
            <a:spAutoFit/>
          </a:bodyPr>
          <a:lstStyle/>
          <a:p>
            <a:r>
              <a:rPr lang="en-GB" i="1" dirty="0">
                <a:latin typeface="Arial" panose="020B0604020202020204" pitchFamily="34" charset="0"/>
                <a:cs typeface="Arial" panose="020B0604020202020204" pitchFamily="34" charset="0"/>
              </a:rPr>
              <a:t>ADAMTS13 </a:t>
            </a:r>
            <a:r>
              <a:rPr lang="en-GB" dirty="0">
                <a:latin typeface="Arial" panose="020B0604020202020204" pitchFamily="34" charset="0"/>
                <a:cs typeface="Arial" panose="020B0604020202020204" pitchFamily="34" charset="0"/>
              </a:rPr>
              <a:t>mutations are rare (&gt;150pts worldwide) BUT may present at 20-40yo or even </a:t>
            </a:r>
            <a:r>
              <a:rPr lang="en-GB">
                <a:latin typeface="Arial" panose="020B0604020202020204" pitchFamily="34" charset="0"/>
                <a:cs typeface="Arial" panose="020B0604020202020204" pitchFamily="34" charset="0"/>
              </a:rPr>
              <a:t>&gt;60yo</a:t>
            </a: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
        <p:nvSpPr>
          <p:cNvPr id="12" name="TextBox 11"/>
          <p:cNvSpPr txBox="1"/>
          <p:nvPr/>
        </p:nvSpPr>
        <p:spPr>
          <a:xfrm>
            <a:off x="7848600" y="6477001"/>
            <a:ext cx="1671326" cy="276999"/>
          </a:xfrm>
          <a:prstGeom prst="rect">
            <a:avLst/>
          </a:prstGeom>
          <a:noFill/>
        </p:spPr>
        <p:txBody>
          <a:bodyPr wrap="none" rtlCol="0">
            <a:spAutoFit/>
          </a:bodyPr>
          <a:lstStyle/>
          <a:p>
            <a:r>
              <a:rPr lang="en-US" sz="1200" dirty="0"/>
              <a:t>Nature (2001), 413, 488</a:t>
            </a:r>
          </a:p>
        </p:txBody>
      </p:sp>
    </p:spTree>
    <p:extLst>
      <p:ext uri="{BB962C8B-B14F-4D97-AF65-F5344CB8AC3E}">
        <p14:creationId xmlns:p14="http://schemas.microsoft.com/office/powerpoint/2010/main" val="106737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2" grpId="0"/>
      <p:bldP spid="27" grpId="0" animBg="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051" y="188640"/>
            <a:ext cx="7869363" cy="923330"/>
          </a:xfrm>
        </p:spPr>
        <p:txBody>
          <a:bodyPr/>
          <a:lstStyle/>
          <a:p>
            <a:r>
              <a:rPr lang="en-GB" dirty="0">
                <a:solidFill>
                  <a:schemeClr val="tx2"/>
                </a:solidFill>
              </a:rPr>
              <a:t>Thrombotic </a:t>
            </a:r>
            <a:r>
              <a:rPr lang="en-GB" dirty="0" err="1">
                <a:solidFill>
                  <a:schemeClr val="tx2"/>
                </a:solidFill>
              </a:rPr>
              <a:t>Microangiopathy</a:t>
            </a:r>
            <a:r>
              <a:rPr lang="en-GB" dirty="0">
                <a:solidFill>
                  <a:schemeClr val="tx2"/>
                </a:solidFill>
              </a:rPr>
              <a:t>:</a:t>
            </a:r>
            <a:br>
              <a:rPr lang="en-GB" dirty="0">
                <a:solidFill>
                  <a:schemeClr val="tx2"/>
                </a:solidFill>
              </a:rPr>
            </a:br>
            <a:r>
              <a:rPr lang="en-GB" dirty="0">
                <a:solidFill>
                  <a:schemeClr val="tx2"/>
                </a:solidFill>
              </a:rPr>
              <a:t>Working your way through the differential </a:t>
            </a:r>
          </a:p>
        </p:txBody>
      </p:sp>
      <p:sp>
        <p:nvSpPr>
          <p:cNvPr id="5" name="Rectangle 4"/>
          <p:cNvSpPr/>
          <p:nvPr/>
        </p:nvSpPr>
        <p:spPr>
          <a:xfrm>
            <a:off x="2135560" y="1700808"/>
            <a:ext cx="201622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Assess Systemic Disease</a:t>
            </a:r>
          </a:p>
        </p:txBody>
      </p:sp>
      <p:graphicFrame>
        <p:nvGraphicFramePr>
          <p:cNvPr id="7" name="Table 6"/>
          <p:cNvGraphicFramePr>
            <a:graphicFrameLocks noGrp="1"/>
          </p:cNvGraphicFramePr>
          <p:nvPr>
            <p:extLst>
              <p:ext uri="{D42A27DB-BD31-4B8C-83A1-F6EECF244321}">
                <p14:modId xmlns:p14="http://schemas.microsoft.com/office/powerpoint/2010/main" val="3925960799"/>
              </p:ext>
            </p:extLst>
          </p:nvPr>
        </p:nvGraphicFramePr>
        <p:xfrm>
          <a:off x="4176465" y="1700808"/>
          <a:ext cx="2223961" cy="3708400"/>
        </p:xfrm>
        <a:graphic>
          <a:graphicData uri="http://schemas.openxmlformats.org/drawingml/2006/table">
            <a:tbl>
              <a:tblPr firstRow="1" bandRow="1">
                <a:tableStyleId>{616DA210-FB5B-4158-B5E0-FEB733F419BA}</a:tableStyleId>
              </a:tblPr>
              <a:tblGrid>
                <a:gridCol w="2223961">
                  <a:extLst>
                    <a:ext uri="{9D8B030D-6E8A-4147-A177-3AD203B41FA5}">
                      <a16:colId xmlns:a16="http://schemas.microsoft.com/office/drawing/2014/main" val="20000"/>
                    </a:ext>
                  </a:extLst>
                </a:gridCol>
              </a:tblGrid>
              <a:tr h="370840">
                <a:tc>
                  <a:txBody>
                    <a:bodyPr/>
                    <a:lstStyle/>
                    <a:p>
                      <a:r>
                        <a:rPr lang="en-GB" b="0" dirty="0"/>
                        <a:t>APLS</a:t>
                      </a:r>
                    </a:p>
                  </a:txBody>
                  <a:tcPr/>
                </a:tc>
                <a:extLst>
                  <a:ext uri="{0D108BD9-81ED-4DB2-BD59-A6C34878D82A}">
                    <a16:rowId xmlns:a16="http://schemas.microsoft.com/office/drawing/2014/main" val="10000"/>
                  </a:ext>
                </a:extLst>
              </a:tr>
              <a:tr h="370840">
                <a:tc>
                  <a:txBody>
                    <a:bodyPr/>
                    <a:lstStyle/>
                    <a:p>
                      <a:r>
                        <a:rPr lang="en-GB" dirty="0"/>
                        <a:t>HIV</a:t>
                      </a:r>
                    </a:p>
                  </a:txBody>
                  <a:tcPr/>
                </a:tc>
                <a:extLst>
                  <a:ext uri="{0D108BD9-81ED-4DB2-BD59-A6C34878D82A}">
                    <a16:rowId xmlns:a16="http://schemas.microsoft.com/office/drawing/2014/main" val="10001"/>
                  </a:ext>
                </a:extLst>
              </a:tr>
              <a:tr h="370840">
                <a:tc>
                  <a:txBody>
                    <a:bodyPr/>
                    <a:lstStyle/>
                    <a:p>
                      <a:r>
                        <a:rPr lang="en-GB" dirty="0"/>
                        <a:t>Hypertension</a:t>
                      </a:r>
                    </a:p>
                  </a:txBody>
                  <a:tcPr/>
                </a:tc>
                <a:extLst>
                  <a:ext uri="{0D108BD9-81ED-4DB2-BD59-A6C34878D82A}">
                    <a16:rowId xmlns:a16="http://schemas.microsoft.com/office/drawing/2014/main" val="10002"/>
                  </a:ext>
                </a:extLst>
              </a:tr>
              <a:tr h="370840">
                <a:tc>
                  <a:txBody>
                    <a:bodyPr/>
                    <a:lstStyle/>
                    <a:p>
                      <a:r>
                        <a:rPr lang="en-GB" dirty="0"/>
                        <a:t>Plasma Cell </a:t>
                      </a:r>
                      <a:r>
                        <a:rPr lang="en-GB" dirty="0" err="1"/>
                        <a:t>Dysgracia</a:t>
                      </a:r>
                      <a:endParaRPr lang="en-GB" dirty="0"/>
                    </a:p>
                  </a:txBody>
                  <a:tcPr/>
                </a:tc>
                <a:extLst>
                  <a:ext uri="{0D108BD9-81ED-4DB2-BD59-A6C34878D82A}">
                    <a16:rowId xmlns:a16="http://schemas.microsoft.com/office/drawing/2014/main" val="10003"/>
                  </a:ext>
                </a:extLst>
              </a:tr>
              <a:tr h="370840">
                <a:tc>
                  <a:txBody>
                    <a:bodyPr/>
                    <a:lstStyle/>
                    <a:p>
                      <a:r>
                        <a:rPr lang="en-GB" dirty="0"/>
                        <a:t>Scleroderma</a:t>
                      </a:r>
                    </a:p>
                  </a:txBody>
                  <a:tcPr/>
                </a:tc>
                <a:extLst>
                  <a:ext uri="{0D108BD9-81ED-4DB2-BD59-A6C34878D82A}">
                    <a16:rowId xmlns:a16="http://schemas.microsoft.com/office/drawing/2014/main" val="10004"/>
                  </a:ext>
                </a:extLst>
              </a:tr>
              <a:tr h="370840">
                <a:tc>
                  <a:txBody>
                    <a:bodyPr/>
                    <a:lstStyle/>
                    <a:p>
                      <a:r>
                        <a:rPr lang="en-GB" dirty="0"/>
                        <a:t>SLE</a:t>
                      </a:r>
                    </a:p>
                  </a:txBody>
                  <a:tcPr/>
                </a:tc>
                <a:extLst>
                  <a:ext uri="{0D108BD9-81ED-4DB2-BD59-A6C34878D82A}">
                    <a16:rowId xmlns:a16="http://schemas.microsoft.com/office/drawing/2014/main" val="10005"/>
                  </a:ext>
                </a:extLst>
              </a:tr>
              <a:tr h="370840">
                <a:tc>
                  <a:txBody>
                    <a:bodyPr/>
                    <a:lstStyle/>
                    <a:p>
                      <a:r>
                        <a:rPr lang="en-GB" dirty="0"/>
                        <a:t>G6PD</a:t>
                      </a:r>
                    </a:p>
                  </a:txBody>
                  <a:tcPr/>
                </a:tc>
                <a:extLst>
                  <a:ext uri="{0D108BD9-81ED-4DB2-BD59-A6C34878D82A}">
                    <a16:rowId xmlns:a16="http://schemas.microsoft.com/office/drawing/2014/main" val="10006"/>
                  </a:ext>
                </a:extLst>
              </a:tr>
              <a:tr h="370840">
                <a:tc>
                  <a:txBody>
                    <a:bodyPr/>
                    <a:lstStyle/>
                    <a:p>
                      <a:r>
                        <a:rPr lang="en-GB" dirty="0"/>
                        <a:t>Pneumococcus</a:t>
                      </a:r>
                    </a:p>
                  </a:txBody>
                  <a:tcPr/>
                </a:tc>
                <a:extLst>
                  <a:ext uri="{0D108BD9-81ED-4DB2-BD59-A6C34878D82A}">
                    <a16:rowId xmlns:a16="http://schemas.microsoft.com/office/drawing/2014/main" val="10007"/>
                  </a:ext>
                </a:extLst>
              </a:tr>
              <a:tr h="370840">
                <a:tc>
                  <a:txBody>
                    <a:bodyPr/>
                    <a:lstStyle/>
                    <a:p>
                      <a:r>
                        <a:rPr lang="en-GB" dirty="0"/>
                        <a:t>Pregnancy</a:t>
                      </a:r>
                    </a:p>
                  </a:txBody>
                  <a:tcPr/>
                </a:tc>
                <a:extLst>
                  <a:ext uri="{0D108BD9-81ED-4DB2-BD59-A6C34878D82A}">
                    <a16:rowId xmlns:a16="http://schemas.microsoft.com/office/drawing/2014/main" val="10008"/>
                  </a:ext>
                </a:extLst>
              </a:tr>
              <a:tr h="370840">
                <a:tc>
                  <a:txBody>
                    <a:bodyPr/>
                    <a:lstStyle/>
                    <a:p>
                      <a:r>
                        <a:rPr lang="en-GB" dirty="0"/>
                        <a:t>Viral</a:t>
                      </a:r>
                    </a:p>
                  </a:txBody>
                  <a:tcPr/>
                </a:tc>
                <a:extLst>
                  <a:ext uri="{0D108BD9-81ED-4DB2-BD59-A6C34878D82A}">
                    <a16:rowId xmlns:a16="http://schemas.microsoft.com/office/drawing/2014/main" val="1000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91203383"/>
              </p:ext>
            </p:extLst>
          </p:nvPr>
        </p:nvGraphicFramePr>
        <p:xfrm>
          <a:off x="6600056" y="1700808"/>
          <a:ext cx="3168352" cy="3708400"/>
        </p:xfrm>
        <a:graphic>
          <a:graphicData uri="http://schemas.openxmlformats.org/drawingml/2006/table">
            <a:tbl>
              <a:tblPr firstRow="1" bandRow="1">
                <a:tableStyleId>{616DA210-FB5B-4158-B5E0-FEB733F419BA}</a:tableStyleId>
              </a:tblPr>
              <a:tblGrid>
                <a:gridCol w="3168352">
                  <a:extLst>
                    <a:ext uri="{9D8B030D-6E8A-4147-A177-3AD203B41FA5}">
                      <a16:colId xmlns:a16="http://schemas.microsoft.com/office/drawing/2014/main" val="20000"/>
                    </a:ext>
                  </a:extLst>
                </a:gridCol>
              </a:tblGrid>
              <a:tr h="370840">
                <a:tc>
                  <a:txBody>
                    <a:bodyPr/>
                    <a:lstStyle/>
                    <a:p>
                      <a:r>
                        <a:rPr lang="en-GB" b="0" dirty="0"/>
                        <a:t>APL</a:t>
                      </a:r>
                      <a:r>
                        <a:rPr lang="en-GB" b="0" baseline="0" dirty="0"/>
                        <a:t> antibody</a:t>
                      </a:r>
                      <a:endParaRPr lang="en-GB" b="0" dirty="0"/>
                    </a:p>
                  </a:txBody>
                  <a:tcPr/>
                </a:tc>
                <a:extLst>
                  <a:ext uri="{0D108BD9-81ED-4DB2-BD59-A6C34878D82A}">
                    <a16:rowId xmlns:a16="http://schemas.microsoft.com/office/drawing/2014/main" val="10000"/>
                  </a:ext>
                </a:extLst>
              </a:tr>
              <a:tr h="370840">
                <a:tc>
                  <a:txBody>
                    <a:bodyPr/>
                    <a:lstStyle/>
                    <a:p>
                      <a:r>
                        <a:rPr lang="en-GB" dirty="0"/>
                        <a:t>HIV test</a:t>
                      </a:r>
                    </a:p>
                  </a:txBody>
                  <a:tcPr/>
                </a:tc>
                <a:extLst>
                  <a:ext uri="{0D108BD9-81ED-4DB2-BD59-A6C34878D82A}">
                    <a16:rowId xmlns:a16="http://schemas.microsoft.com/office/drawing/2014/main" val="10001"/>
                  </a:ext>
                </a:extLst>
              </a:tr>
              <a:tr h="370840">
                <a:tc>
                  <a:txBody>
                    <a:bodyPr/>
                    <a:lstStyle/>
                    <a:p>
                      <a:r>
                        <a:rPr lang="en-GB" dirty="0"/>
                        <a:t>BP, ECG, Echo</a:t>
                      </a:r>
                    </a:p>
                  </a:txBody>
                  <a:tcPr/>
                </a:tc>
                <a:extLst>
                  <a:ext uri="{0D108BD9-81ED-4DB2-BD59-A6C34878D82A}">
                    <a16:rowId xmlns:a16="http://schemas.microsoft.com/office/drawing/2014/main" val="10002"/>
                  </a:ext>
                </a:extLst>
              </a:tr>
              <a:tr h="370840">
                <a:tc>
                  <a:txBody>
                    <a:bodyPr/>
                    <a:lstStyle/>
                    <a:p>
                      <a:r>
                        <a:rPr lang="en-GB" dirty="0" err="1"/>
                        <a:t>sPEP</a:t>
                      </a:r>
                      <a:r>
                        <a:rPr lang="en-GB" dirty="0"/>
                        <a:t>, </a:t>
                      </a:r>
                      <a:r>
                        <a:rPr lang="en-GB" dirty="0" err="1"/>
                        <a:t>uPEP</a:t>
                      </a:r>
                      <a:r>
                        <a:rPr lang="en-GB" dirty="0"/>
                        <a:t>, FLC</a:t>
                      </a:r>
                    </a:p>
                  </a:txBody>
                  <a:tcPr/>
                </a:tc>
                <a:extLst>
                  <a:ext uri="{0D108BD9-81ED-4DB2-BD59-A6C34878D82A}">
                    <a16:rowId xmlns:a16="http://schemas.microsoft.com/office/drawing/2014/main" val="10003"/>
                  </a:ext>
                </a:extLst>
              </a:tr>
              <a:tr h="370840">
                <a:tc>
                  <a:txBody>
                    <a:bodyPr/>
                    <a:lstStyle/>
                    <a:p>
                      <a:r>
                        <a:rPr lang="en-GB" dirty="0"/>
                        <a:t>ANA, anti-centromere,</a:t>
                      </a:r>
                      <a:r>
                        <a:rPr lang="en-GB" baseline="0" dirty="0"/>
                        <a:t> scl-70</a:t>
                      </a:r>
                      <a:endParaRPr lang="en-GB" dirty="0"/>
                    </a:p>
                  </a:txBody>
                  <a:tcPr/>
                </a:tc>
                <a:extLst>
                  <a:ext uri="{0D108BD9-81ED-4DB2-BD59-A6C34878D82A}">
                    <a16:rowId xmlns:a16="http://schemas.microsoft.com/office/drawing/2014/main" val="10004"/>
                  </a:ext>
                </a:extLst>
              </a:tr>
              <a:tr h="370840">
                <a:tc>
                  <a:txBody>
                    <a:bodyPr/>
                    <a:lstStyle/>
                    <a:p>
                      <a:r>
                        <a:rPr lang="en-GB" dirty="0" err="1"/>
                        <a:t>dsDNA</a:t>
                      </a:r>
                      <a:endParaRPr lang="en-GB" dirty="0"/>
                    </a:p>
                  </a:txBody>
                  <a:tcPr/>
                </a:tc>
                <a:extLst>
                  <a:ext uri="{0D108BD9-81ED-4DB2-BD59-A6C34878D82A}">
                    <a16:rowId xmlns:a16="http://schemas.microsoft.com/office/drawing/2014/main" val="10005"/>
                  </a:ext>
                </a:extLst>
              </a:tr>
              <a:tr h="370840">
                <a:tc>
                  <a:txBody>
                    <a:bodyPr/>
                    <a:lstStyle/>
                    <a:p>
                      <a:r>
                        <a:rPr lang="en-GB" dirty="0"/>
                        <a:t>G6PD activity</a:t>
                      </a:r>
                    </a:p>
                  </a:txBody>
                  <a:tcPr/>
                </a:tc>
                <a:extLst>
                  <a:ext uri="{0D108BD9-81ED-4DB2-BD59-A6C34878D82A}">
                    <a16:rowId xmlns:a16="http://schemas.microsoft.com/office/drawing/2014/main" val="10006"/>
                  </a:ext>
                </a:extLst>
              </a:tr>
              <a:tr h="370840">
                <a:tc>
                  <a:txBody>
                    <a:bodyPr/>
                    <a:lstStyle/>
                    <a:p>
                      <a:r>
                        <a:rPr lang="en-GB" dirty="0"/>
                        <a:t>Urinary antigen</a:t>
                      </a:r>
                    </a:p>
                  </a:txBody>
                  <a:tcPr/>
                </a:tc>
                <a:extLst>
                  <a:ext uri="{0D108BD9-81ED-4DB2-BD59-A6C34878D82A}">
                    <a16:rowId xmlns:a16="http://schemas.microsoft.com/office/drawing/2014/main" val="10007"/>
                  </a:ext>
                </a:extLst>
              </a:tr>
              <a:tr h="370840">
                <a:tc>
                  <a:txBody>
                    <a:bodyPr/>
                    <a:lstStyle/>
                    <a:p>
                      <a:r>
                        <a:rPr lang="en-GB" dirty="0"/>
                        <a:t>Pregnancy test</a:t>
                      </a:r>
                    </a:p>
                  </a:txBody>
                  <a:tcPr/>
                </a:tc>
                <a:extLst>
                  <a:ext uri="{0D108BD9-81ED-4DB2-BD59-A6C34878D82A}">
                    <a16:rowId xmlns:a16="http://schemas.microsoft.com/office/drawing/2014/main" val="10008"/>
                  </a:ext>
                </a:extLst>
              </a:tr>
              <a:tr h="370840">
                <a:tc>
                  <a:txBody>
                    <a:bodyPr/>
                    <a:lstStyle/>
                    <a:p>
                      <a:r>
                        <a:rPr lang="en-GB" dirty="0"/>
                        <a:t>Influenza swab, CMV,</a:t>
                      </a:r>
                      <a:r>
                        <a:rPr lang="en-GB" baseline="0" dirty="0"/>
                        <a:t> EBV PCR</a:t>
                      </a:r>
                      <a:endParaRPr lang="en-GB" dirty="0"/>
                    </a:p>
                  </a:txBody>
                  <a:tcPr/>
                </a:tc>
                <a:extLst>
                  <a:ext uri="{0D108BD9-81ED-4DB2-BD59-A6C34878D82A}">
                    <a16:rowId xmlns:a16="http://schemas.microsoft.com/office/drawing/2014/main" val="10009"/>
                  </a:ext>
                </a:extLst>
              </a:tr>
            </a:tbl>
          </a:graphicData>
        </a:graphic>
      </p:graphicFrame>
      <p:sp>
        <p:nvSpPr>
          <p:cNvPr id="6" name="Rectangle 5"/>
          <p:cNvSpPr/>
          <p:nvPr/>
        </p:nvSpPr>
        <p:spPr>
          <a:xfrm>
            <a:off x="4151784" y="5877272"/>
            <a:ext cx="5616624"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rial" panose="020B0604020202020204" pitchFamily="34" charset="0"/>
                <a:cs typeface="Arial" panose="020B0604020202020204" pitchFamily="34" charset="0"/>
              </a:rPr>
              <a:t>Treat Systemic Disease</a:t>
            </a:r>
          </a:p>
          <a:p>
            <a:pPr algn="ctr"/>
            <a:r>
              <a:rPr lang="en-GB" dirty="0">
                <a:solidFill>
                  <a:schemeClr val="tx1"/>
                </a:solidFill>
                <a:latin typeface="Arial" panose="020B0604020202020204" pitchFamily="34" charset="0"/>
                <a:cs typeface="Arial" panose="020B0604020202020204" pitchFamily="34" charset="0"/>
              </a:rPr>
              <a:t>The end?</a:t>
            </a:r>
          </a:p>
        </p:txBody>
      </p:sp>
      <p:sp>
        <p:nvSpPr>
          <p:cNvPr id="3" name="Down Arrow 2"/>
          <p:cNvSpPr/>
          <p:nvPr/>
        </p:nvSpPr>
        <p:spPr>
          <a:xfrm>
            <a:off x="6717780" y="5516589"/>
            <a:ext cx="484632" cy="28803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125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7059</TotalTime>
  <Words>1341</Words>
  <Application>Microsoft Office PowerPoint</Application>
  <PresentationFormat>Widescreen</PresentationFormat>
  <Paragraphs>452</Paragraphs>
  <Slides>33</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Thrombotic Microangiopathy &amp; Associated Renal Disorders</vt:lpstr>
      <vt:lpstr>Declaration</vt:lpstr>
      <vt:lpstr>Some Definitions</vt:lpstr>
      <vt:lpstr>Some Definitions</vt:lpstr>
      <vt:lpstr>PowerPoint Presentation</vt:lpstr>
      <vt:lpstr>PowerPoint Presentation</vt:lpstr>
      <vt:lpstr>Thrombotic Microangiopathy: Working your way through the differential </vt:lpstr>
      <vt:lpstr>How does ADAMTS13 activity get below 10%?</vt:lpstr>
      <vt:lpstr>Thrombotic Microangiopathy: Working your way through the differential </vt:lpstr>
      <vt:lpstr>Pregnancy &amp; Complicated AKI: Everyone’s Nightmare</vt:lpstr>
      <vt:lpstr>PowerPoint Presentation</vt:lpstr>
      <vt:lpstr>Thrombotic Microangiopathy: Drug induced</vt:lpstr>
      <vt:lpstr>PowerPoint Presentation</vt:lpstr>
      <vt:lpstr>PowerPoint Presentation</vt:lpstr>
      <vt:lpstr>PowerPoint Presentation</vt:lpstr>
      <vt:lpstr>Thrombotic Microangiopathy: HUS – STEC or no STEC</vt:lpstr>
      <vt:lpstr>Thrombotic Microangiopathy: STEC-HUS – diagnosis</vt:lpstr>
      <vt:lpstr>PowerPoint Presentation</vt:lpstr>
      <vt:lpstr>PowerPoint Presentation</vt:lpstr>
      <vt:lpstr>PowerPoint Presentation</vt:lpstr>
      <vt:lpstr>Thrombotic Microangiopathy: Atypical HUS</vt:lpstr>
      <vt:lpstr>PowerPoint Presentation</vt:lpstr>
      <vt:lpstr>PowerPoint Presentation</vt:lpstr>
      <vt:lpstr>PowerPoint Presentation</vt:lpstr>
      <vt:lpstr>PowerPoint Presentation</vt:lpstr>
      <vt:lpstr>Thrombotic Microangiopathy: Atypical HUS</vt:lpstr>
      <vt:lpstr>Thrombotic Microangiopathy: Treatment</vt:lpstr>
      <vt:lpstr>Thrombotic Microangiopathy: aHUS treatment</vt:lpstr>
      <vt:lpstr>Thrombotic Microangiopathy: aHUS treatment</vt:lpstr>
      <vt:lpstr>Thrombotic Microangiopathy: aHUS treatment</vt:lpstr>
      <vt:lpstr>Thrombotic Microangiopathy: aHUS treatment</vt:lpstr>
      <vt:lpstr>Thrombotic Microangiopathy: aHUS treatment</vt:lpstr>
      <vt:lpstr>Thrombotic Microangiopathy: Summary</vt:lpstr>
    </vt:vector>
  </TitlesOfParts>
  <Company>Barts Health NHS Trust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Atypical HUS: Some Facts &amp; Practical Tips</dc:title>
  <dc:creator>Oates, Thomas</dc:creator>
  <cp:lastModifiedBy>Milo</cp:lastModifiedBy>
  <cp:revision>140</cp:revision>
  <dcterms:created xsi:type="dcterms:W3CDTF">2018-05-27T15:52:16Z</dcterms:created>
  <dcterms:modified xsi:type="dcterms:W3CDTF">2024-04-11T07:52:35Z</dcterms:modified>
</cp:coreProperties>
</file>